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57" r:id="rId5"/>
    <p:sldId id="304" r:id="rId6"/>
    <p:sldId id="342" r:id="rId7"/>
    <p:sldId id="261" r:id="rId8"/>
    <p:sldId id="307" r:id="rId9"/>
    <p:sldId id="328" r:id="rId10"/>
    <p:sldId id="343" r:id="rId11"/>
    <p:sldId id="344" r:id="rId12"/>
    <p:sldId id="278" r:id="rId13"/>
    <p:sldId id="327" r:id="rId14"/>
    <p:sldId id="345" r:id="rId15"/>
    <p:sldId id="346" r:id="rId16"/>
    <p:sldId id="305" r:id="rId17"/>
    <p:sldId id="348" r:id="rId18"/>
    <p:sldId id="349" r:id="rId19"/>
    <p:sldId id="287" r:id="rId20"/>
    <p:sldId id="350" r:id="rId21"/>
    <p:sldId id="322"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737A2B-9734-42D5-F7F5-62691FFDCA98}" name="Rachel Kok" initials="RK" userId="S::ra.okoli@noorderpoort.nl::adad1452-82d9-432f-b3d0-d27e1e0205a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320181-B0BE-4697-A619-F8CE6656766A}" v="13" dt="2022-12-14T11:44:28.7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64698" autoAdjust="0"/>
  </p:normalViewPr>
  <p:slideViewPr>
    <p:cSldViewPr snapToGrid="0" snapToObjects="1">
      <p:cViewPr varScale="1">
        <p:scale>
          <a:sx n="97" d="100"/>
          <a:sy n="97" d="100"/>
        </p:scale>
        <p:origin x="1872" y="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042436-C16D-46A9-B221-09536AEF2A38}"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E661870D-E303-47CE-8F72-7E355E39A0F3}">
      <dgm:prSet custT="1"/>
      <dgm:spPr/>
      <dgm:t>
        <a:bodyPr/>
        <a:lstStyle/>
        <a:p>
          <a:pPr>
            <a:lnSpc>
              <a:spcPct val="100000"/>
            </a:lnSpc>
          </a:pPr>
          <a:r>
            <a:rPr lang="nl-NL" sz="2000" dirty="0"/>
            <a:t>Ik </a:t>
          </a: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voel me veilig omdat ik weet dat mijn berichten versleuteld zijn.</a:t>
          </a:r>
        </a:p>
      </dgm:t>
    </dgm:pt>
    <dgm:pt modelId="{5F145FAE-30DD-40F0-BD79-D7353ADB800D}" type="parTrans" cxnId="{94627173-8642-4370-92EA-EA55C9A711D8}">
      <dgm:prSet/>
      <dgm:spPr/>
      <dgm:t>
        <a:bodyPr/>
        <a:lstStyle/>
        <a:p>
          <a:endParaRPr lang="en-US"/>
        </a:p>
      </dgm:t>
    </dgm:pt>
    <dgm:pt modelId="{008FDE85-CC79-4856-964B-82A60903D3AB}" type="sibTrans" cxnId="{94627173-8642-4370-92EA-EA55C9A711D8}">
      <dgm:prSet/>
      <dgm:spPr/>
      <dgm:t>
        <a:bodyPr/>
        <a:lstStyle/>
        <a:p>
          <a:endParaRPr lang="en-US"/>
        </a:p>
      </dgm:t>
    </dgm:pt>
    <dgm:pt modelId="{99487FB7-F60D-4AE4-BBB4-69458EB67A86}">
      <dgm:prSet custT="1"/>
      <dgm:spPr/>
      <dgm:t>
        <a:bodyPr/>
        <a:lstStyle/>
        <a:p>
          <a:pPr>
            <a:lnSpc>
              <a:spcPct val="100000"/>
            </a:lnSpc>
          </a:pPr>
          <a:r>
            <a:rPr lang="nl-NL" sz="2000">
              <a:solidFill>
                <a:schemeClr val="tx1"/>
              </a:solidFill>
              <a:latin typeface="Open Sans" panose="020B0606030504020204" pitchFamily="34" charset="0"/>
              <a:ea typeface="Open Sans" panose="020B0606030504020204" pitchFamily="34" charset="0"/>
              <a:cs typeface="Open Sans" panose="020B0606030504020204" pitchFamily="34" charset="0"/>
            </a:rPr>
            <a:t>Criminelen hebben ook recht op privacy.</a:t>
          </a:r>
          <a:endParaRPr lang="en-US" sz="2000"/>
        </a:p>
      </dgm:t>
    </dgm:pt>
    <dgm:pt modelId="{ACB0808C-743E-42E0-8976-1DB7B6A755F2}" type="parTrans" cxnId="{57E68F6F-8DEA-40DB-ABDA-994A8E5C4A5C}">
      <dgm:prSet/>
      <dgm:spPr/>
      <dgm:t>
        <a:bodyPr/>
        <a:lstStyle/>
        <a:p>
          <a:endParaRPr lang="en-US"/>
        </a:p>
      </dgm:t>
    </dgm:pt>
    <dgm:pt modelId="{5DCB9906-933E-4895-8F36-C345CF775980}" type="sibTrans" cxnId="{57E68F6F-8DEA-40DB-ABDA-994A8E5C4A5C}">
      <dgm:prSet/>
      <dgm:spPr/>
      <dgm:t>
        <a:bodyPr/>
        <a:lstStyle/>
        <a:p>
          <a:endParaRPr lang="en-US"/>
        </a:p>
      </dgm:t>
    </dgm:pt>
    <dgm:pt modelId="{6D776575-A204-4EB7-B4B4-D7E06BE7A68B}" type="pres">
      <dgm:prSet presAssocID="{A1042436-C16D-46A9-B221-09536AEF2A38}" presName="root" presStyleCnt="0">
        <dgm:presLayoutVars>
          <dgm:dir/>
          <dgm:resizeHandles val="exact"/>
        </dgm:presLayoutVars>
      </dgm:prSet>
      <dgm:spPr/>
    </dgm:pt>
    <dgm:pt modelId="{0B9593A5-AE61-4C0E-AF7E-5165AD6E0C36}" type="pres">
      <dgm:prSet presAssocID="{E661870D-E303-47CE-8F72-7E355E39A0F3}" presName="compNode" presStyleCnt="0"/>
      <dgm:spPr/>
    </dgm:pt>
    <dgm:pt modelId="{18E16AE8-F077-4252-844E-22F37FF3CB34}" type="pres">
      <dgm:prSet presAssocID="{E661870D-E303-47CE-8F72-7E355E39A0F3}" presName="bgRect" presStyleLbl="bgShp" presStyleIdx="0" presStyleCnt="2" custLinFactNeighborY="-1688"/>
      <dgm:spPr/>
    </dgm:pt>
    <dgm:pt modelId="{95651B90-A387-4B19-9951-ACBEC9AC8CE3}" type="pres">
      <dgm:prSet presAssocID="{E661870D-E303-47CE-8F72-7E355E39A0F3}" presName="iconRect" presStyleLbl="node1" presStyleIdx="0" presStyleCnt="2" custLinFactNeighborX="2420" custLinFactNeighborY="-12030"/>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ock"/>
        </a:ext>
      </dgm:extLst>
    </dgm:pt>
    <dgm:pt modelId="{E2FB786A-49A6-4F55-94F7-C6B24DCF5986}" type="pres">
      <dgm:prSet presAssocID="{E661870D-E303-47CE-8F72-7E355E39A0F3}" presName="spaceRect" presStyleCnt="0"/>
      <dgm:spPr/>
    </dgm:pt>
    <dgm:pt modelId="{89290D4B-711F-47DC-AFD0-C124012A0BE5}" type="pres">
      <dgm:prSet presAssocID="{E661870D-E303-47CE-8F72-7E355E39A0F3}" presName="parTx" presStyleLbl="revTx" presStyleIdx="0" presStyleCnt="2">
        <dgm:presLayoutVars>
          <dgm:chMax val="0"/>
          <dgm:chPref val="0"/>
        </dgm:presLayoutVars>
      </dgm:prSet>
      <dgm:spPr/>
    </dgm:pt>
    <dgm:pt modelId="{FA8CC55E-1389-4250-B3B7-391855191E4D}" type="pres">
      <dgm:prSet presAssocID="{008FDE85-CC79-4856-964B-82A60903D3AB}" presName="sibTrans" presStyleCnt="0"/>
      <dgm:spPr/>
    </dgm:pt>
    <dgm:pt modelId="{E9FAA5E9-AF8C-48C1-8AF2-69BE297F4415}" type="pres">
      <dgm:prSet presAssocID="{99487FB7-F60D-4AE4-BBB4-69458EB67A86}" presName="compNode" presStyleCnt="0"/>
      <dgm:spPr/>
    </dgm:pt>
    <dgm:pt modelId="{051B3015-E0CD-4237-8DB2-2BE53F927E66}" type="pres">
      <dgm:prSet presAssocID="{99487FB7-F60D-4AE4-BBB4-69458EB67A86}" presName="bgRect" presStyleLbl="bgShp" presStyleIdx="1" presStyleCnt="2"/>
      <dgm:spPr/>
    </dgm:pt>
    <dgm:pt modelId="{BE630ADA-48F8-4B5A-8F2B-40F16442E591}" type="pres">
      <dgm:prSet presAssocID="{99487FB7-F60D-4AE4-BBB4-69458EB67A86}" presName="iconRect" presStyleLbl="node1" presStyleIdx="1" presStyleCnt="2"/>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Vrouwelijke politieagent met effen opvulling"/>
        </a:ext>
      </dgm:extLst>
    </dgm:pt>
    <dgm:pt modelId="{B870C199-E2B4-4D2A-8CCD-9CC20F2B86B6}" type="pres">
      <dgm:prSet presAssocID="{99487FB7-F60D-4AE4-BBB4-69458EB67A86}" presName="spaceRect" presStyleCnt="0"/>
      <dgm:spPr/>
    </dgm:pt>
    <dgm:pt modelId="{97CE180E-607C-4C27-A12B-397257128593}" type="pres">
      <dgm:prSet presAssocID="{99487FB7-F60D-4AE4-BBB4-69458EB67A86}" presName="parTx" presStyleLbl="revTx" presStyleIdx="1" presStyleCnt="2">
        <dgm:presLayoutVars>
          <dgm:chMax val="0"/>
          <dgm:chPref val="0"/>
        </dgm:presLayoutVars>
      </dgm:prSet>
      <dgm:spPr/>
    </dgm:pt>
  </dgm:ptLst>
  <dgm:cxnLst>
    <dgm:cxn modelId="{C2188949-6DB4-4E08-B686-02CB1268FE0A}" type="presOf" srcId="{A1042436-C16D-46A9-B221-09536AEF2A38}" destId="{6D776575-A204-4EB7-B4B4-D7E06BE7A68B}" srcOrd="0" destOrd="0" presId="urn:microsoft.com/office/officeart/2018/2/layout/IconVerticalSolidList"/>
    <dgm:cxn modelId="{4E0EB46D-80B6-4A5A-8360-1E42F31371EE}" type="presOf" srcId="{E661870D-E303-47CE-8F72-7E355E39A0F3}" destId="{89290D4B-711F-47DC-AFD0-C124012A0BE5}" srcOrd="0" destOrd="0" presId="urn:microsoft.com/office/officeart/2018/2/layout/IconVerticalSolidList"/>
    <dgm:cxn modelId="{57E68F6F-8DEA-40DB-ABDA-994A8E5C4A5C}" srcId="{A1042436-C16D-46A9-B221-09536AEF2A38}" destId="{99487FB7-F60D-4AE4-BBB4-69458EB67A86}" srcOrd="1" destOrd="0" parTransId="{ACB0808C-743E-42E0-8976-1DB7B6A755F2}" sibTransId="{5DCB9906-933E-4895-8F36-C345CF775980}"/>
    <dgm:cxn modelId="{94627173-8642-4370-92EA-EA55C9A711D8}" srcId="{A1042436-C16D-46A9-B221-09536AEF2A38}" destId="{E661870D-E303-47CE-8F72-7E355E39A0F3}" srcOrd="0" destOrd="0" parTransId="{5F145FAE-30DD-40F0-BD79-D7353ADB800D}" sibTransId="{008FDE85-CC79-4856-964B-82A60903D3AB}"/>
    <dgm:cxn modelId="{CAEE267F-13B6-48E0-AC19-57E447B1FC3E}" type="presOf" srcId="{99487FB7-F60D-4AE4-BBB4-69458EB67A86}" destId="{97CE180E-607C-4C27-A12B-397257128593}" srcOrd="0" destOrd="0" presId="urn:microsoft.com/office/officeart/2018/2/layout/IconVerticalSolidList"/>
    <dgm:cxn modelId="{FDFE68F3-48B0-43AA-9E59-3578C13FA5EC}" type="presParOf" srcId="{6D776575-A204-4EB7-B4B4-D7E06BE7A68B}" destId="{0B9593A5-AE61-4C0E-AF7E-5165AD6E0C36}" srcOrd="0" destOrd="0" presId="urn:microsoft.com/office/officeart/2018/2/layout/IconVerticalSolidList"/>
    <dgm:cxn modelId="{20B38624-53B5-4C69-A6CA-F188EECB2DB6}" type="presParOf" srcId="{0B9593A5-AE61-4C0E-AF7E-5165AD6E0C36}" destId="{18E16AE8-F077-4252-844E-22F37FF3CB34}" srcOrd="0" destOrd="0" presId="urn:microsoft.com/office/officeart/2018/2/layout/IconVerticalSolidList"/>
    <dgm:cxn modelId="{E747D20B-EE4C-4A9B-B20E-ABADAE52FA71}" type="presParOf" srcId="{0B9593A5-AE61-4C0E-AF7E-5165AD6E0C36}" destId="{95651B90-A387-4B19-9951-ACBEC9AC8CE3}" srcOrd="1" destOrd="0" presId="urn:microsoft.com/office/officeart/2018/2/layout/IconVerticalSolidList"/>
    <dgm:cxn modelId="{3F6EADA9-334E-49E8-963A-20BAA681357C}" type="presParOf" srcId="{0B9593A5-AE61-4C0E-AF7E-5165AD6E0C36}" destId="{E2FB786A-49A6-4F55-94F7-C6B24DCF5986}" srcOrd="2" destOrd="0" presId="urn:microsoft.com/office/officeart/2018/2/layout/IconVerticalSolidList"/>
    <dgm:cxn modelId="{AE228CE6-B8E7-4ABD-B8FF-9BE99C0D1A4D}" type="presParOf" srcId="{0B9593A5-AE61-4C0E-AF7E-5165AD6E0C36}" destId="{89290D4B-711F-47DC-AFD0-C124012A0BE5}" srcOrd="3" destOrd="0" presId="urn:microsoft.com/office/officeart/2018/2/layout/IconVerticalSolidList"/>
    <dgm:cxn modelId="{7CC27379-5091-4275-BE2B-C1E4CFAE2C76}" type="presParOf" srcId="{6D776575-A204-4EB7-B4B4-D7E06BE7A68B}" destId="{FA8CC55E-1389-4250-B3B7-391855191E4D}" srcOrd="1" destOrd="0" presId="urn:microsoft.com/office/officeart/2018/2/layout/IconVerticalSolidList"/>
    <dgm:cxn modelId="{8E4AAF76-EF03-4F5D-9F46-A7A6993F237B}" type="presParOf" srcId="{6D776575-A204-4EB7-B4B4-D7E06BE7A68B}" destId="{E9FAA5E9-AF8C-48C1-8AF2-69BE297F4415}" srcOrd="2" destOrd="0" presId="urn:microsoft.com/office/officeart/2018/2/layout/IconVerticalSolidList"/>
    <dgm:cxn modelId="{9AF5A0ED-AC0B-4F44-810A-B460A13AD2AF}" type="presParOf" srcId="{E9FAA5E9-AF8C-48C1-8AF2-69BE297F4415}" destId="{051B3015-E0CD-4237-8DB2-2BE53F927E66}" srcOrd="0" destOrd="0" presId="urn:microsoft.com/office/officeart/2018/2/layout/IconVerticalSolidList"/>
    <dgm:cxn modelId="{0DD05FE3-03EE-4670-9B4A-A6593613DE4B}" type="presParOf" srcId="{E9FAA5E9-AF8C-48C1-8AF2-69BE297F4415}" destId="{BE630ADA-48F8-4B5A-8F2B-40F16442E591}" srcOrd="1" destOrd="0" presId="urn:microsoft.com/office/officeart/2018/2/layout/IconVerticalSolidList"/>
    <dgm:cxn modelId="{AA533EEE-E4FF-4174-8D88-C8617EEFF91B}" type="presParOf" srcId="{E9FAA5E9-AF8C-48C1-8AF2-69BE297F4415}" destId="{B870C199-E2B4-4D2A-8CCD-9CC20F2B86B6}" srcOrd="2" destOrd="0" presId="urn:microsoft.com/office/officeart/2018/2/layout/IconVerticalSolidList"/>
    <dgm:cxn modelId="{86D5E1B7-AA3D-47DE-A724-BAC9C52461D5}" type="presParOf" srcId="{E9FAA5E9-AF8C-48C1-8AF2-69BE297F4415}" destId="{97CE180E-607C-4C27-A12B-39725712859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16AE8-F077-4252-844E-22F37FF3CB34}">
      <dsp:nvSpPr>
        <dsp:cNvPr id="0" name=""/>
        <dsp:cNvSpPr/>
      </dsp:nvSpPr>
      <dsp:spPr>
        <a:xfrm>
          <a:off x="0" y="278667"/>
          <a:ext cx="7627725" cy="8805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651B90-A387-4B19-9951-ACBEC9AC8CE3}">
      <dsp:nvSpPr>
        <dsp:cNvPr id="0" name=""/>
        <dsp:cNvSpPr/>
      </dsp:nvSpPr>
      <dsp:spPr>
        <a:xfrm>
          <a:off x="278101" y="433401"/>
          <a:ext cx="484328" cy="484328"/>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290D4B-711F-47DC-AFD0-C124012A0BE5}">
      <dsp:nvSpPr>
        <dsp:cNvPr id="0" name=""/>
        <dsp:cNvSpPr/>
      </dsp:nvSpPr>
      <dsp:spPr>
        <a:xfrm>
          <a:off x="1017089" y="293532"/>
          <a:ext cx="6610635" cy="8805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97" tIns="93197" rIns="93197" bIns="93197" numCol="1" spcCol="1270" anchor="ctr" anchorCtr="0">
          <a:noAutofit/>
        </a:bodyPr>
        <a:lstStyle/>
        <a:p>
          <a:pPr marL="0" lvl="0" indent="0" algn="l" defTabSz="889000">
            <a:lnSpc>
              <a:spcPct val="100000"/>
            </a:lnSpc>
            <a:spcBef>
              <a:spcPct val="0"/>
            </a:spcBef>
            <a:spcAft>
              <a:spcPct val="35000"/>
            </a:spcAft>
            <a:buNone/>
          </a:pPr>
          <a:r>
            <a:rPr lang="nl-NL" sz="2000" kern="1200" dirty="0"/>
            <a:t>Ik </a:t>
          </a:r>
          <a:r>
            <a:rPr lang="nl-NL"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voel me veilig omdat ik weet dat mijn berichten versleuteld zijn.</a:t>
          </a:r>
        </a:p>
      </dsp:txBody>
      <dsp:txXfrm>
        <a:off x="1017089" y="293532"/>
        <a:ext cx="6610635" cy="880596"/>
      </dsp:txXfrm>
    </dsp:sp>
    <dsp:sp modelId="{051B3015-E0CD-4237-8DB2-2BE53F927E66}">
      <dsp:nvSpPr>
        <dsp:cNvPr id="0" name=""/>
        <dsp:cNvSpPr/>
      </dsp:nvSpPr>
      <dsp:spPr>
        <a:xfrm>
          <a:off x="0" y="1364528"/>
          <a:ext cx="7627725" cy="8805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630ADA-48F8-4B5A-8F2B-40F16442E591}">
      <dsp:nvSpPr>
        <dsp:cNvPr id="0" name=""/>
        <dsp:cNvSpPr/>
      </dsp:nvSpPr>
      <dsp:spPr>
        <a:xfrm>
          <a:off x="266380" y="1562662"/>
          <a:ext cx="484328" cy="484328"/>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CE180E-607C-4C27-A12B-397257128593}">
      <dsp:nvSpPr>
        <dsp:cNvPr id="0" name=""/>
        <dsp:cNvSpPr/>
      </dsp:nvSpPr>
      <dsp:spPr>
        <a:xfrm>
          <a:off x="1017089" y="1364528"/>
          <a:ext cx="6610635" cy="8805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97" tIns="93197" rIns="93197" bIns="93197" numCol="1" spcCol="1270" anchor="ctr" anchorCtr="0">
          <a:noAutofit/>
        </a:bodyPr>
        <a:lstStyle/>
        <a:p>
          <a:pPr marL="0" lvl="0" indent="0" algn="l" defTabSz="889000">
            <a:lnSpc>
              <a:spcPct val="100000"/>
            </a:lnSpc>
            <a:spcBef>
              <a:spcPct val="0"/>
            </a:spcBef>
            <a:spcAft>
              <a:spcPct val="35000"/>
            </a:spcAft>
            <a:buNone/>
          </a:pPr>
          <a:r>
            <a:rPr lang="nl-NL"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Criminelen hebben ook recht op privacy.</a:t>
          </a:r>
          <a:endParaRPr lang="en-US" sz="2000" kern="1200"/>
        </a:p>
      </dsp:txBody>
      <dsp:txXfrm>
        <a:off x="1017089" y="1364528"/>
        <a:ext cx="6610635" cy="88059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‹nr.›</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nos.nl/artikel/2384056-politie-luisterde-in-talloze-landen-criminelen-af-via-zelfverkochte-telefoon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is les 3 van de lessenserie Digitaal Burgerschap.</a:t>
            </a:r>
            <a:r>
              <a:rPr lang="nl-NL" dirty="0"/>
              <a:t> </a:t>
            </a:r>
            <a:endParaRPr lang="nl-NL" noProof="0" dirty="0"/>
          </a:p>
          <a:p>
            <a:endParaRPr lang="nl-NL" noProof="0" dirty="0"/>
          </a:p>
          <a:p>
            <a:pPr>
              <a:defRPr/>
            </a:pPr>
            <a:r>
              <a:rPr lang="nl-NL" noProof="0" dirty="0"/>
              <a:t>Bestudeer iedere slide en controleer of de lesstof passend is voor jouw les. De meeste slides bevatten instructies of extra informatie, te vinden </a:t>
            </a:r>
            <a:r>
              <a:rPr lang="nl-NL" dirty="0"/>
              <a:t>in </a:t>
            </a:r>
            <a:r>
              <a:rPr lang="nl-NL" noProof="0" dirty="0"/>
              <a:t>de notities. Wanneer je </a:t>
            </a:r>
            <a:r>
              <a:rPr lang="nl-NL" dirty="0"/>
              <a:t>de</a:t>
            </a:r>
            <a:r>
              <a:rPr lang="nl-NL" noProof="0" dirty="0"/>
              <a:t> PowerPoint presenteert, is het mogelijk om de notities te lezen per slide. Presenteer als diavoorstelling, klik met rechtermuisknop op de presentatie en klik op ‘weergave voor presentator’. Je ziet dan de </a:t>
            </a:r>
            <a:r>
              <a:rPr lang="nl-NL" dirty="0"/>
              <a:t>slides + notities</a:t>
            </a:r>
            <a:r>
              <a:rPr lang="nl-NL" noProof="0" dirty="0"/>
              <a:t> op je eigen </a:t>
            </a:r>
            <a:r>
              <a:rPr lang="nl-NL" dirty="0"/>
              <a:t>scherm</a:t>
            </a:r>
            <a:r>
              <a:rPr lang="nl-NL" noProof="0"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Deze les valt onder de Creative </a:t>
            </a:r>
            <a:r>
              <a:rPr lang="nl-NL" noProof="0" dirty="0" err="1"/>
              <a:t>Commons</a:t>
            </a:r>
            <a:r>
              <a:rPr lang="nl-NL" noProof="0" dirty="0"/>
              <a:t> regelgeving. De les mag worden gedeeld en aangepast voor non-commerciële doeleinden (zie laatste slide).</a:t>
            </a:r>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a:t>
            </a:fld>
            <a:endParaRPr lang="en-US"/>
          </a:p>
        </p:txBody>
      </p:sp>
    </p:spTree>
    <p:extLst>
      <p:ext uri="{BB962C8B-B14F-4D97-AF65-F5344CB8AC3E}">
        <p14:creationId xmlns:p14="http://schemas.microsoft.com/office/powerpoint/2010/main" val="358099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u="none" dirty="0"/>
              <a:t>Geef aan dat dat de studenten de gemaakte opdrachten in het portfolio moeten noteren.</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10</a:t>
            </a:fld>
            <a:endParaRPr lang="en-US"/>
          </a:p>
        </p:txBody>
      </p:sp>
    </p:spTree>
    <p:extLst>
      <p:ext uri="{BB962C8B-B14F-4D97-AF65-F5344CB8AC3E}">
        <p14:creationId xmlns:p14="http://schemas.microsoft.com/office/powerpoint/2010/main" val="1197220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800" dirty="0"/>
              <a:t>Uitleg encryptie</a:t>
            </a:r>
          </a:p>
          <a:p>
            <a:endParaRPr lang="nl-NL" sz="800" dirty="0"/>
          </a:p>
          <a:p>
            <a:r>
              <a:rPr lang="nl-NL" sz="800" dirty="0"/>
              <a:t>https://cookieprivacy.nl/advies/wat-is-encryptie/ </a:t>
            </a:r>
          </a:p>
          <a:p>
            <a:r>
              <a:rPr lang="nl-NL" sz="800" dirty="0"/>
              <a:t>Neem bovenstaande artikel door en stel hier kritische vragen over aan de studenten zoals:</a:t>
            </a:r>
          </a:p>
          <a:p>
            <a:pPr marL="171450" indent="-171450">
              <a:buFontTx/>
              <a:buChar char="-"/>
            </a:pPr>
            <a:r>
              <a:rPr lang="nl-NL" sz="800" dirty="0"/>
              <a:t>Bij welke online platforms wordt encryptie toegepast?</a:t>
            </a:r>
          </a:p>
          <a:p>
            <a:pPr marL="171450" indent="-171450">
              <a:buFontTx/>
              <a:buChar char="-"/>
            </a:pPr>
            <a:r>
              <a:rPr lang="nl-NL" sz="800" dirty="0"/>
              <a:t>Waar en of wie gebruikten de eerste encryptie om communicatie te versleutelen?</a:t>
            </a:r>
          </a:p>
          <a:p>
            <a:pPr marL="171450" indent="-171450">
              <a:buFontTx/>
              <a:buChar char="-"/>
            </a:pPr>
            <a:endParaRPr lang="nl-NL" sz="800" dirty="0"/>
          </a:p>
          <a:p>
            <a:pPr marL="0" indent="0">
              <a:buFontTx/>
              <a:buNone/>
            </a:pPr>
            <a:r>
              <a:rPr lang="nl-NL" sz="800" dirty="0"/>
              <a:t>Video:</a:t>
            </a:r>
          </a:p>
          <a:p>
            <a:pPr marL="0" indent="0">
              <a:buFontTx/>
              <a:buNone/>
            </a:pPr>
            <a:r>
              <a:rPr lang="nl-NL" sz="800" dirty="0"/>
              <a:t>https://www.youtube.com/watch?v=hvvw48FV4G0 </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11</a:t>
            </a:fld>
            <a:endParaRPr lang="en-US"/>
          </a:p>
        </p:txBody>
      </p:sp>
    </p:spTree>
    <p:extLst>
      <p:ext uri="{BB962C8B-B14F-4D97-AF65-F5344CB8AC3E}">
        <p14:creationId xmlns:p14="http://schemas.microsoft.com/office/powerpoint/2010/main" val="2354804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Geef uitleg over dit nieuwsbericht.</a:t>
            </a:r>
          </a:p>
          <a:p>
            <a:endParaRPr lang="nl-NL" dirty="0"/>
          </a:p>
          <a:p>
            <a:r>
              <a:rPr lang="nl-NL" dirty="0"/>
              <a:t>Bespreek met de studenten wat ze hiervan vinden?</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u="sng" dirty="0">
                <a:hlinkClick r:id="rId3"/>
              </a:rPr>
              <a:t>https://nos.nl/artikel/2384056-politie-luisterde-in-talloze-landen-criminelen-af-via-zelfverkochte-telefoons</a:t>
            </a:r>
            <a:endParaRPr lang="nl-NL" sz="1400"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12</a:t>
            </a:fld>
            <a:endParaRPr lang="en-US"/>
          </a:p>
        </p:txBody>
      </p:sp>
    </p:spTree>
    <p:extLst>
      <p:ext uri="{BB962C8B-B14F-4D97-AF65-F5344CB8AC3E}">
        <p14:creationId xmlns:p14="http://schemas.microsoft.com/office/powerpoint/2010/main" val="1085916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Handvatten voor docent:</a:t>
            </a:r>
          </a:p>
          <a:p>
            <a:endParaRPr lang="nl-NL" dirty="0"/>
          </a:p>
          <a:p>
            <a:r>
              <a:rPr lang="nl-NL" dirty="0"/>
              <a:t>https://www.hcc.nl/kennis/vraag-van-de-week/4371-hoe-werkt-end-to-end-encryptie-en-wat-zijn-de-risico-s (alinea back-up).</a:t>
            </a:r>
          </a:p>
          <a:p>
            <a:endParaRPr lang="nl-NL" dirty="0"/>
          </a:p>
          <a:p>
            <a:r>
              <a:rPr lang="nl-NL" dirty="0"/>
              <a:t>Probeer studenten uit te dagen om hun standpunt te onderbouwen door zelf een kritische houding aan te nemen (nieuwsgierig zijn, doorvragen en je oordeel uit te stellen).</a:t>
            </a:r>
          </a:p>
          <a:p>
            <a:endParaRPr lang="nl-NL" dirty="0"/>
          </a:p>
          <a:p>
            <a:r>
              <a:rPr lang="nl-NL" dirty="0"/>
              <a:t>De studenten kiezen een van de stellingen en gebruiken deze stelling voor het redeneer schema (volgende slide).</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C4369117-F511-49D4-AE8D-E8963C12B3E6}" type="slidenum">
              <a:rPr lang="nl-NL" smtClean="0"/>
              <a:t>13</a:t>
            </a:fld>
            <a:endParaRPr lang="nl-NL"/>
          </a:p>
        </p:txBody>
      </p:sp>
    </p:spTree>
    <p:extLst>
      <p:ext uri="{BB962C8B-B14F-4D97-AF65-F5344CB8AC3E}">
        <p14:creationId xmlns:p14="http://schemas.microsoft.com/office/powerpoint/2010/main" val="4082172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Doel redeneerschema: De student zijn of haar mening kan onderbouwen en in de mening van een ander kunnen verplaatsen.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Afhankelijk van het niveau van de klas kan het schema individueel of klassikaal ingevuld worden.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Vul aan de hand van de stelling: </a:t>
            </a:r>
            <a:r>
              <a:rPr lang="nl-NL" sz="1200" b="1" dirty="0"/>
              <a:t>De overheid mag encryptie kraken om criminaliteit te bestrijden</a:t>
            </a:r>
            <a:r>
              <a:rPr lang="nl-NL" sz="1200" dirty="0"/>
              <a:t>, </a:t>
            </a:r>
            <a:r>
              <a:rPr lang="nl-NL" dirty="0"/>
              <a:t>het redeneer schema in. De student vult het schema in met argumenten waarom hij of zij het er wel (groen) en niet (rood) mee eens 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r>
              <a:rPr lang="nl-NL" i="1" dirty="0"/>
              <a:t>Bron: de kritische denkende student in het mbo (van Riet. Et al, 2020)</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14</a:t>
            </a:fld>
            <a:endParaRPr lang="en-US"/>
          </a:p>
        </p:txBody>
      </p:sp>
    </p:spTree>
    <p:extLst>
      <p:ext uri="{BB962C8B-B14F-4D97-AF65-F5344CB8AC3E}">
        <p14:creationId xmlns:p14="http://schemas.microsoft.com/office/powerpoint/2010/main" val="2082151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noProof="0" dirty="0"/>
              <a:t>Incognito Browsen</a:t>
            </a:r>
          </a:p>
          <a:p>
            <a:r>
              <a:rPr lang="nl-NL" b="0" noProof="0" dirty="0"/>
              <a:t>Iedere browser heeft een incognito/privé modus. Dit kun je gebruiken als je niet wil dat iedereen ziet wat je zoekt op het internet. Houd er wel rekening mee dat je zoekresultaten wel worden gevolgd, maar de gegevens niet worden opgeslagen op je eigen computer/laptop.</a:t>
            </a:r>
          </a:p>
          <a:p>
            <a:endParaRPr lang="nl-NL" b="1" noProof="0" dirty="0"/>
          </a:p>
          <a:p>
            <a:r>
              <a:rPr lang="nl-NL" b="1" noProof="0" dirty="0"/>
              <a:t>DuckDuckGo </a:t>
            </a:r>
            <a:r>
              <a:rPr lang="nl-NL" noProof="0" dirty="0"/>
              <a:t>is een zoekmachine die je kan gebruiken zonder dat er allerlei persoonlijke data wordt verzameld. Via elke browser heb je toegang tot DuckDuckGo, je kunt het ook als extensie aan je browser toevoegen. Op je telefoon is er zelfs een complete browser te vinden. </a:t>
            </a:r>
          </a:p>
          <a:p>
            <a:endParaRPr lang="nl-NL" noProof="0" dirty="0"/>
          </a:p>
          <a:p>
            <a:r>
              <a:rPr lang="nl-NL" noProof="0" dirty="0"/>
              <a:t>Omdat DuckDuckGo ontworpen is om je privacy te bewaren, zul je vaak andere websites tegenkomen dan wanneer je Google gebruikt.</a:t>
            </a:r>
          </a:p>
          <a:p>
            <a:endParaRPr lang="nl-NL"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b="1" i="0" dirty="0">
                <a:solidFill>
                  <a:srgbClr val="333333"/>
                </a:solidFill>
                <a:effectLst/>
                <a:latin typeface="Arial" panose="020B0604020202020204" pitchFamily="34" charset="0"/>
              </a:rPr>
              <a:t>Waarom zou je DuckDuckGo gebruiken? (</a:t>
            </a:r>
            <a:r>
              <a:rPr lang="nl-NL" b="0" i="0" dirty="0">
                <a:solidFill>
                  <a:srgbClr val="333333"/>
                </a:solidFill>
                <a:effectLst/>
                <a:latin typeface="Arial" panose="020B0604020202020204" pitchFamily="34" charset="0"/>
              </a:rPr>
              <a:t>bron: </a:t>
            </a:r>
            <a:r>
              <a:rPr lang="nl-NL" noProof="0" dirty="0"/>
              <a:t>https://nl.vpnmentor.com/blog/5-redenen-waarom-je-de-browserextensie-van-duckduckgo-zou-moeten-gebruiken/) </a:t>
            </a:r>
            <a:endParaRPr lang="nl-NL" b="1" i="0" noProof="0" dirty="0">
              <a:solidFill>
                <a:srgbClr val="333333"/>
              </a:solidFill>
              <a:effectLst/>
              <a:latin typeface="Arial" panose="020B0604020202020204" pitchFamily="34" charset="0"/>
            </a:endParaRPr>
          </a:p>
          <a:p>
            <a:pPr marL="228600" indent="-228600">
              <a:buAutoNum type="arabicPeriod"/>
            </a:pPr>
            <a:r>
              <a:rPr lang="nl-NL" b="1" i="0" dirty="0">
                <a:solidFill>
                  <a:srgbClr val="333333"/>
                </a:solidFill>
                <a:effectLst/>
                <a:latin typeface="Arial" panose="020B0604020202020204" pitchFamily="34" charset="0"/>
              </a:rPr>
              <a:t>DuckDuckGo stuurt je door naar versleutelde websites.</a:t>
            </a:r>
          </a:p>
          <a:p>
            <a:pPr marL="228600" indent="-228600">
              <a:buAutoNum type="arabicPeriod"/>
            </a:pPr>
            <a:r>
              <a:rPr lang="nl-NL" b="1" i="0" dirty="0">
                <a:solidFill>
                  <a:srgbClr val="333333"/>
                </a:solidFill>
                <a:effectLst/>
                <a:latin typeface="Arial" panose="020B0604020202020204" pitchFamily="34" charset="0"/>
              </a:rPr>
              <a:t>De nieuwe app en browserextensie detecteert en blokkeert </a:t>
            </a:r>
            <a:r>
              <a:rPr lang="nl-NL" b="1" i="0" dirty="0" err="1">
                <a:solidFill>
                  <a:srgbClr val="333333"/>
                </a:solidFill>
                <a:effectLst/>
                <a:latin typeface="Arial" panose="020B0604020202020204" pitchFamily="34" charset="0"/>
              </a:rPr>
              <a:t>trackers</a:t>
            </a:r>
            <a:endParaRPr lang="nl-NL" b="1" i="0" dirty="0">
              <a:solidFill>
                <a:srgbClr val="333333"/>
              </a:solidFill>
              <a:effectLst/>
              <a:latin typeface="Arial" panose="020B0604020202020204" pitchFamily="34" charset="0"/>
            </a:endParaRPr>
          </a:p>
          <a:p>
            <a:pPr marL="228600" indent="-228600">
              <a:buAutoNum type="arabicPeriod"/>
            </a:pPr>
            <a:r>
              <a:rPr lang="nl-NL" b="1" i="0" dirty="0">
                <a:solidFill>
                  <a:srgbClr val="333333"/>
                </a:solidFill>
                <a:effectLst/>
                <a:latin typeface="Arial" panose="020B0604020202020204" pitchFamily="34" charset="0"/>
              </a:rPr>
              <a:t>Ze hebben decoders voor het </a:t>
            </a:r>
            <a:r>
              <a:rPr lang="nl-NL" b="1" i="0" dirty="0" err="1">
                <a:solidFill>
                  <a:srgbClr val="333333"/>
                </a:solidFill>
                <a:effectLst/>
                <a:latin typeface="Arial" panose="020B0604020202020204" pitchFamily="34" charset="0"/>
              </a:rPr>
              <a:t>privacybeleid</a:t>
            </a:r>
            <a:r>
              <a:rPr lang="nl-NL" b="1" i="0" dirty="0">
                <a:solidFill>
                  <a:srgbClr val="333333"/>
                </a:solidFill>
                <a:effectLst/>
                <a:latin typeface="Arial" panose="020B0604020202020204" pitchFamily="34" charset="0"/>
              </a:rPr>
              <a:t> van websites</a:t>
            </a:r>
          </a:p>
          <a:p>
            <a:pPr marL="228600" indent="-228600">
              <a:buAutoNum type="arabicPeriod"/>
            </a:pPr>
            <a:r>
              <a:rPr lang="nl-NL" b="1" i="0" dirty="0">
                <a:solidFill>
                  <a:srgbClr val="333333"/>
                </a:solidFill>
                <a:effectLst/>
                <a:latin typeface="Arial" panose="020B0604020202020204" pitchFamily="34" charset="0"/>
              </a:rPr>
              <a:t>Ze brengen je veiligheid niet in gevaar</a:t>
            </a:r>
          </a:p>
          <a:p>
            <a:pPr marL="228600" indent="-228600">
              <a:buAutoNum type="arabicPeriod"/>
            </a:pPr>
            <a:r>
              <a:rPr lang="nl-NL" b="1" i="0" dirty="0">
                <a:solidFill>
                  <a:srgbClr val="333333"/>
                </a:solidFill>
                <a:effectLst/>
                <a:latin typeface="Arial" panose="020B0604020202020204" pitchFamily="34" charset="0"/>
              </a:rPr>
              <a:t>De nieuwe extensie maakt het zeer eenvoudig te gebruiken.</a:t>
            </a:r>
          </a:p>
          <a:p>
            <a:pPr marL="228600" indent="-228600">
              <a:buAutoNum type="arabicPeriod"/>
            </a:pPr>
            <a:endParaRPr lang="nl-NL" noProof="0" dirty="0"/>
          </a:p>
          <a:p>
            <a:pPr marL="0" indent="0">
              <a:buNone/>
            </a:pPr>
            <a:r>
              <a:rPr lang="nl-NL" b="1" noProof="0" dirty="0"/>
              <a:t>VPN</a:t>
            </a:r>
          </a:p>
          <a:p>
            <a:pPr marL="0" indent="0">
              <a:buNone/>
            </a:pPr>
            <a:r>
              <a:rPr lang="nl-NL" b="0" noProof="0" dirty="0"/>
              <a:t>VPN staat voor Virtueel Particulier Netwerk. Een VPN zorgt ervoor dat je locatie niet bekend is voor anderen.</a:t>
            </a:r>
          </a:p>
          <a:p>
            <a:pPr marL="0" indent="0">
              <a:buNone/>
            </a:pPr>
            <a:endParaRPr lang="nl-NL" b="0" noProof="0" dirty="0"/>
          </a:p>
          <a:p>
            <a:pPr marL="0" indent="0">
              <a:buNone/>
            </a:pPr>
            <a:r>
              <a:rPr lang="nl-NL" b="0" noProof="0" dirty="0"/>
              <a:t>Mochten de studenten geïnteresseerd zijn en meer willen weten, laat ze dan zelf Googelen naar de informatie.</a:t>
            </a:r>
          </a:p>
          <a:p>
            <a:endParaRPr lang="nl-NL" dirty="0"/>
          </a:p>
        </p:txBody>
      </p:sp>
      <p:sp>
        <p:nvSpPr>
          <p:cNvPr id="4" name="Tijdelijke aanduiding voor dianummer 3"/>
          <p:cNvSpPr>
            <a:spLocks noGrp="1"/>
          </p:cNvSpPr>
          <p:nvPr>
            <p:ph type="sldNum" sz="quarter" idx="5"/>
          </p:nvPr>
        </p:nvSpPr>
        <p:spPr/>
        <p:txBody>
          <a:bodyPr/>
          <a:lstStyle/>
          <a:p>
            <a:fld id="{2CA61325-BFDF-409A-9EB9-423FB0313956}" type="slidenum">
              <a:rPr lang="nl-NL" smtClean="0"/>
              <a:t>15</a:t>
            </a:fld>
            <a:endParaRPr lang="nl-NL"/>
          </a:p>
        </p:txBody>
      </p:sp>
    </p:spTree>
    <p:extLst>
      <p:ext uri="{BB962C8B-B14F-4D97-AF65-F5344CB8AC3E}">
        <p14:creationId xmlns:p14="http://schemas.microsoft.com/office/powerpoint/2010/main" val="3405529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a:t>
            </a:r>
            <a:r>
              <a:rPr lang="en-GB" dirty="0" err="1"/>
              <a:t>Optionele</a:t>
            </a:r>
            <a:r>
              <a:rPr lang="en-GB" dirty="0"/>
              <a:t> </a:t>
            </a:r>
            <a:r>
              <a:rPr lang="en-GB" dirty="0" err="1"/>
              <a:t>dia</a:t>
            </a:r>
            <a:r>
              <a:rPr lang="en-GB" dirty="0"/>
              <a:t>)</a:t>
            </a:r>
          </a:p>
          <a:p>
            <a:endParaRPr lang="en-GB" dirty="0"/>
          </a:p>
          <a:p>
            <a:r>
              <a:rPr lang="nl-NL" dirty="0"/>
              <a:t>Lees het volledige artikel hier: https://nos.nl/artikel/2455515-tegenslag-opsporingsdiensten-apple-gaat-end-to-endversleuteling-in-icloud-aanbieden</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16</a:t>
            </a:fld>
            <a:endParaRPr lang="en-US"/>
          </a:p>
        </p:txBody>
      </p:sp>
    </p:spTree>
    <p:extLst>
      <p:ext uri="{BB962C8B-B14F-4D97-AF65-F5344CB8AC3E}">
        <p14:creationId xmlns:p14="http://schemas.microsoft.com/office/powerpoint/2010/main" val="1459201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na of het </a:t>
            </a:r>
            <a:r>
              <a:rPr lang="nl-NL" dirty="0" err="1"/>
              <a:t>lesdoel</a:t>
            </a:r>
            <a:r>
              <a:rPr lang="nl-NL" dirty="0"/>
              <a:t> is behaald.</a:t>
            </a:r>
            <a:endParaRPr lang="en-US"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17</a:t>
            </a:fld>
            <a:endParaRPr lang="en-US"/>
          </a:p>
        </p:txBody>
      </p:sp>
    </p:spTree>
    <p:extLst>
      <p:ext uri="{BB962C8B-B14F-4D97-AF65-F5344CB8AC3E}">
        <p14:creationId xmlns:p14="http://schemas.microsoft.com/office/powerpoint/2010/main" val="2265037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18</a:t>
            </a:fld>
            <a:endParaRPr lang="en-US"/>
          </a:p>
        </p:txBody>
      </p:sp>
    </p:spTree>
    <p:extLst>
      <p:ext uri="{BB962C8B-B14F-4D97-AF65-F5344CB8AC3E}">
        <p14:creationId xmlns:p14="http://schemas.microsoft.com/office/powerpoint/2010/main" val="1064372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Bespreek met de studenten wat er in de les behandeld gaat worden.</a:t>
            </a:r>
          </a:p>
          <a:p>
            <a:endParaRPr lang="nl-NL" dirty="0"/>
          </a:p>
          <a:p>
            <a:r>
              <a:rPr lang="nl-NL" noProof="0" dirty="0"/>
              <a:t>Vertel dat deze les gaat over welke gegevens er verzameld worden wanneer je cookies accepteert en wat versleuteling van gegevens inhoudt. Ook krijgen de studenten tips om te browsen zonder dat iedere stap wordt gevolgd.</a:t>
            </a:r>
          </a:p>
          <a:p>
            <a:endParaRPr lang="nl-NL" noProof="0" dirty="0"/>
          </a:p>
          <a:p>
            <a:endParaRPr lang="nl-NL" noProof="0" dirty="0"/>
          </a:p>
          <a:p>
            <a:pPr algn="just"/>
            <a:r>
              <a:rPr lang="nl-NL" noProof="0" dirty="0"/>
              <a:t>Tijdens het browsen op het internet wordt je gevolgd door cookies. Encryptie zorgt ervoor dat je gegevens niet zomaar te lezen zijn.</a:t>
            </a:r>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2</a:t>
            </a:fld>
            <a:endParaRPr lang="en-US"/>
          </a:p>
        </p:txBody>
      </p:sp>
    </p:spTree>
    <p:extLst>
      <p:ext uri="{BB962C8B-B14F-4D97-AF65-F5344CB8AC3E}">
        <p14:creationId xmlns:p14="http://schemas.microsoft.com/office/powerpoint/2010/main" val="355586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cs typeface="Calibri"/>
              </a:rPr>
              <a:t>De terugblik van deze les is middels een </a:t>
            </a:r>
            <a:r>
              <a:rPr lang="nl-NL" dirty="0" err="1">
                <a:cs typeface="Calibri"/>
              </a:rPr>
              <a:t>Kahoot</a:t>
            </a:r>
            <a:r>
              <a:rPr lang="nl-NL" dirty="0">
                <a:cs typeface="Calibri"/>
              </a:rPr>
              <a:t> quiz. </a:t>
            </a:r>
          </a:p>
          <a:p>
            <a:endParaRPr lang="nl-NL" dirty="0">
              <a:cs typeface="Calibri"/>
            </a:endParaRPr>
          </a:p>
          <a:p>
            <a:r>
              <a:rPr lang="nl-NL" dirty="0">
                <a:cs typeface="Calibri"/>
              </a:rPr>
              <a:t>Probeer de quiz van tevoren te openen zodat je tijdens de les niet voor verrassingen komt te staan. Je kunt de quiz openen als gast, dan heb je geen inloggegevens nodig, maar je kunt ook inloggen en de quiz opslaan.</a:t>
            </a:r>
          </a:p>
          <a:p>
            <a:endParaRPr lang="nl-NL" dirty="0">
              <a:cs typeface="Calibri"/>
            </a:endParaRPr>
          </a:p>
          <a:p>
            <a:r>
              <a:rPr lang="nl-NL" dirty="0">
                <a:cs typeface="Calibri"/>
              </a:rPr>
              <a:t>De vragen:</a:t>
            </a:r>
          </a:p>
          <a:p>
            <a:pPr marL="228600" indent="-228600">
              <a:buAutoNum type="arabicPeriod"/>
            </a:pPr>
            <a:r>
              <a:rPr lang="nl-NL" dirty="0">
                <a:cs typeface="Calibri"/>
              </a:rPr>
              <a:t>Wat betekent netiquette?</a:t>
            </a:r>
          </a:p>
          <a:p>
            <a:pPr marL="457200" lvl="1" indent="0">
              <a:buNone/>
            </a:pPr>
            <a:r>
              <a:rPr lang="nl-NL" b="0" i="0" dirty="0">
                <a:solidFill>
                  <a:srgbClr val="333333"/>
                </a:solidFill>
                <a:effectLst/>
                <a:latin typeface="Montserrat" panose="00000500000000000000" pitchFamily="2" charset="0"/>
              </a:rPr>
              <a:t>- Gedragsregels voor het gebruik van internet</a:t>
            </a:r>
            <a:endParaRPr lang="nl-NL" dirty="0">
              <a:cs typeface="Calibri"/>
            </a:endParaRPr>
          </a:p>
          <a:p>
            <a:pPr marL="228600" indent="-228600">
              <a:buAutoNum type="arabicPeriod"/>
            </a:pPr>
            <a:r>
              <a:rPr lang="nl-NL" dirty="0">
                <a:cs typeface="Calibri"/>
              </a:rPr>
              <a:t>Waar of niet waar? Google Chrome, Safari, </a:t>
            </a:r>
            <a:r>
              <a:rPr lang="nl-NL" dirty="0" err="1">
                <a:cs typeface="Calibri"/>
              </a:rPr>
              <a:t>FireFox</a:t>
            </a:r>
            <a:r>
              <a:rPr lang="nl-NL" dirty="0">
                <a:cs typeface="Calibri"/>
              </a:rPr>
              <a:t> en Microsoft </a:t>
            </a:r>
            <a:r>
              <a:rPr lang="nl-NL" dirty="0" err="1">
                <a:cs typeface="Calibri"/>
              </a:rPr>
              <a:t>Edge</a:t>
            </a:r>
            <a:r>
              <a:rPr lang="nl-NL" dirty="0">
                <a:cs typeface="Calibri"/>
              </a:rPr>
              <a:t> zijn zoekmachines.</a:t>
            </a:r>
          </a:p>
          <a:p>
            <a:pPr marL="457200" lvl="1" indent="0">
              <a:buNone/>
            </a:pPr>
            <a:r>
              <a:rPr lang="nl-NL" dirty="0">
                <a:cs typeface="Calibri"/>
              </a:rPr>
              <a:t>- Niet waar</a:t>
            </a:r>
          </a:p>
          <a:p>
            <a:pPr marL="228600" indent="-228600">
              <a:buAutoNum type="arabicPeriod"/>
            </a:pPr>
            <a:r>
              <a:rPr lang="nl-NL" dirty="0">
                <a:cs typeface="Calibri"/>
              </a:rPr>
              <a:t>Welke gegevens zijn geen persoonsgegevens?</a:t>
            </a:r>
          </a:p>
          <a:p>
            <a:pPr marL="457200" lvl="1" indent="0">
              <a:buNone/>
            </a:pPr>
            <a:r>
              <a:rPr lang="nl-NL" dirty="0">
                <a:cs typeface="Calibri"/>
              </a:rPr>
              <a:t>- Gegevens van stichtingen, organisaties en bedrijven</a:t>
            </a:r>
          </a:p>
          <a:p>
            <a:pPr marL="228600" indent="-228600">
              <a:buAutoNum type="arabicPeriod"/>
            </a:pPr>
            <a:r>
              <a:rPr lang="nl-NL" dirty="0">
                <a:cs typeface="Calibri"/>
              </a:rPr>
              <a:t>Waar of niet waar? </a:t>
            </a:r>
            <a:r>
              <a:rPr lang="nl-NL" dirty="0" err="1">
                <a:cs typeface="Calibri"/>
              </a:rPr>
              <a:t>https</a:t>
            </a:r>
            <a:r>
              <a:rPr lang="nl-NL" dirty="0">
                <a:cs typeface="Calibri"/>
              </a:rPr>
              <a:t>, </a:t>
            </a:r>
            <a:r>
              <a:rPr lang="nl-NL" dirty="0" err="1">
                <a:cs typeface="Calibri"/>
              </a:rPr>
              <a:t>ssl</a:t>
            </a:r>
            <a:r>
              <a:rPr lang="nl-NL" dirty="0">
                <a:cs typeface="Calibri"/>
              </a:rPr>
              <a:t>-certificaat, </a:t>
            </a:r>
            <a:r>
              <a:rPr lang="nl-NL" dirty="0" err="1">
                <a:cs typeface="Calibri"/>
              </a:rPr>
              <a:t>url</a:t>
            </a:r>
            <a:r>
              <a:rPr lang="nl-NL" dirty="0">
                <a:cs typeface="Calibri"/>
              </a:rPr>
              <a:t>, cookies kun je allemaal terugvinden in de adresbalk.</a:t>
            </a:r>
          </a:p>
          <a:p>
            <a:pPr marL="457200" lvl="1" indent="0">
              <a:buNone/>
            </a:pPr>
            <a:r>
              <a:rPr lang="nl-NL" dirty="0">
                <a:cs typeface="Calibri"/>
              </a:rPr>
              <a:t>- Waar</a:t>
            </a:r>
          </a:p>
          <a:p>
            <a:pPr marL="228600" indent="-228600">
              <a:buAutoNum type="arabicPeriod"/>
            </a:pPr>
            <a:r>
              <a:rPr lang="nl-NL" dirty="0">
                <a:cs typeface="Calibri"/>
              </a:rPr>
              <a:t>Voor een sterk wachtwoord gebruik je een …?</a:t>
            </a:r>
          </a:p>
          <a:p>
            <a:pPr marL="457200" lvl="1" indent="0">
              <a:buNone/>
            </a:pPr>
            <a:r>
              <a:rPr lang="nl-NL" b="0" i="0" dirty="0">
                <a:solidFill>
                  <a:srgbClr val="333333"/>
                </a:solidFill>
                <a:effectLst/>
                <a:latin typeface="Montserrat" panose="00000500000000000000" pitchFamily="2" charset="0"/>
              </a:rPr>
              <a:t>- wachtwoordzin en/of wachtwoordmanager</a:t>
            </a:r>
            <a:endParaRPr lang="nl-NL" dirty="0">
              <a:cs typeface="Calibri"/>
            </a:endParaRPr>
          </a:p>
          <a:p>
            <a:pPr marL="228600" indent="-228600">
              <a:buAutoNum type="arabicPeriod"/>
            </a:pPr>
            <a:r>
              <a:rPr lang="nl-NL" dirty="0">
                <a:cs typeface="Calibri"/>
              </a:rPr>
              <a:t>Waar of niet waar? www staat voor </a:t>
            </a:r>
            <a:r>
              <a:rPr lang="nl-NL" dirty="0" err="1">
                <a:cs typeface="Calibri"/>
              </a:rPr>
              <a:t>worldwideweb</a:t>
            </a:r>
            <a:r>
              <a:rPr lang="nl-NL" dirty="0">
                <a:cs typeface="Calibri"/>
              </a:rPr>
              <a:t>.</a:t>
            </a:r>
          </a:p>
          <a:p>
            <a:pPr marL="457200" lvl="1" indent="0">
              <a:buNone/>
            </a:pPr>
            <a:r>
              <a:rPr lang="nl-NL" dirty="0">
                <a:cs typeface="Calibri"/>
              </a:rPr>
              <a:t>- True</a:t>
            </a:r>
          </a:p>
          <a:p>
            <a:pPr marL="228600" indent="-228600">
              <a:buAutoNum type="arabicPeriod"/>
            </a:pPr>
            <a:r>
              <a:rPr lang="nl-NL" dirty="0">
                <a:cs typeface="Calibri"/>
              </a:rPr>
              <a:t>Welk </a:t>
            </a:r>
            <a:r>
              <a:rPr lang="nl-NL" dirty="0" err="1">
                <a:cs typeface="Calibri"/>
              </a:rPr>
              <a:t>socialmediaplatform</a:t>
            </a:r>
            <a:r>
              <a:rPr lang="nl-NL" dirty="0">
                <a:cs typeface="Calibri"/>
              </a:rPr>
              <a:t> is het meeste gericht op zakelijke netwerken?</a:t>
            </a:r>
          </a:p>
          <a:p>
            <a:pPr marL="457200" lvl="1" indent="0">
              <a:buNone/>
            </a:pPr>
            <a:r>
              <a:rPr lang="nl-NL" dirty="0">
                <a:cs typeface="Calibri"/>
              </a:rPr>
              <a:t>- LinkedIn</a:t>
            </a:r>
          </a:p>
        </p:txBody>
      </p:sp>
      <p:sp>
        <p:nvSpPr>
          <p:cNvPr id="4" name="Tijdelijke aanduiding voor dianummer 3"/>
          <p:cNvSpPr>
            <a:spLocks noGrp="1"/>
          </p:cNvSpPr>
          <p:nvPr>
            <p:ph type="sldNum" sz="quarter" idx="5"/>
          </p:nvPr>
        </p:nvSpPr>
        <p:spPr/>
        <p:txBody>
          <a:bodyPr/>
          <a:lstStyle/>
          <a:p>
            <a:fld id="{2CA61325-BFDF-409A-9EB9-423FB0313956}" type="slidenum">
              <a:rPr lang="nl-NL"/>
              <a:t>3</a:t>
            </a:fld>
            <a:endParaRPr lang="nl-NL"/>
          </a:p>
        </p:txBody>
      </p:sp>
    </p:spTree>
    <p:extLst>
      <p:ext uri="{BB962C8B-B14F-4D97-AF65-F5344CB8AC3E}">
        <p14:creationId xmlns:p14="http://schemas.microsoft.com/office/powerpoint/2010/main" val="2350112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de studenten bewust van de lesdoelen.</a:t>
            </a:r>
            <a:endParaRPr lang="en-US"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4</a:t>
            </a:fld>
            <a:endParaRPr lang="en-US"/>
          </a:p>
        </p:txBody>
      </p:sp>
    </p:spTree>
    <p:extLst>
      <p:ext uri="{BB962C8B-B14F-4D97-AF65-F5344CB8AC3E}">
        <p14:creationId xmlns:p14="http://schemas.microsoft.com/office/powerpoint/2010/main" val="3213700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Benoem en herhaal dat de student met een kritische nieuwsgierige blik naar de onderwerpen moet kijken.</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5</a:t>
            </a:fld>
            <a:endParaRPr lang="en-US"/>
          </a:p>
        </p:txBody>
      </p:sp>
    </p:spTree>
    <p:extLst>
      <p:ext uri="{BB962C8B-B14F-4D97-AF65-F5344CB8AC3E}">
        <p14:creationId xmlns:p14="http://schemas.microsoft.com/office/powerpoint/2010/main" val="3993746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800" b="0" dirty="0"/>
              <a:t>Wat is het nut van cookies?</a:t>
            </a:r>
          </a:p>
          <a:p>
            <a:endParaRPr lang="nl-NL" sz="800" b="0" dirty="0"/>
          </a:p>
          <a:p>
            <a:r>
              <a:rPr lang="nl-NL" sz="800" b="0" dirty="0"/>
              <a:t>Naast dat zoekmachines die door jou zoekgeschiedenis gegevens van jou bijhouden, is er nog een andere mogelijkheid hoe internet bedrijven aan jou gegevens kunnen komen. Dit zijn cookies.</a:t>
            </a:r>
          </a:p>
          <a:p>
            <a:endParaRPr lang="nl-NL" sz="800" b="0" dirty="0"/>
          </a:p>
          <a:p>
            <a:r>
              <a:rPr lang="nl-NL" sz="800" b="0" i="0" dirty="0"/>
              <a:t>In tegenstelling tot zoekmachines kunnen andere websites niet zomaar aan jou online gegevens komen. Om dit wel te kunnen moet jij eerst cookies accepteren.</a:t>
            </a:r>
          </a:p>
          <a:p>
            <a:endParaRPr lang="nl-NL" sz="800" b="0" i="0" dirty="0"/>
          </a:p>
          <a:p>
            <a:r>
              <a:rPr lang="nl-NL" sz="800" b="0" i="0" dirty="0"/>
              <a:t>Video:</a:t>
            </a:r>
          </a:p>
          <a:p>
            <a:r>
              <a:rPr lang="nl-NL" sz="800" b="0" i="0" dirty="0"/>
              <a:t>https://www.youtube.com/watch?v=Ki3ELsw8XgI</a:t>
            </a:r>
          </a:p>
          <a:p>
            <a:endParaRPr lang="nl-NL" sz="800" b="0"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6</a:t>
            </a:fld>
            <a:endParaRPr lang="en-US"/>
          </a:p>
        </p:txBody>
      </p:sp>
    </p:spTree>
    <p:extLst>
      <p:ext uri="{BB962C8B-B14F-4D97-AF65-F5344CB8AC3E}">
        <p14:creationId xmlns:p14="http://schemas.microsoft.com/office/powerpoint/2010/main" val="1168663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Lees samen met de klas de cookies pop-up van nu.nl. Wat staat er precies? Laat de studenten eventueel zelf kijken naar de website. Per browser kan het verschillen of je een cookie pop-up krijgt of niet. Houd ook rekening met het feit dat wanneer studenten eenmaal cookies hebben geaccepteerd, zij de pop-up niet meer te zien krijgen, tenzij ze eerder al cookies hebben verwijderd.</a:t>
            </a:r>
          </a:p>
          <a:p>
            <a:endParaRPr lang="nl-NL" noProof="0" dirty="0"/>
          </a:p>
          <a:p>
            <a:r>
              <a:rPr lang="nl-NL" noProof="0" dirty="0"/>
              <a:t>De browsers Safari (Apple) en Mozilla Firefox blokkeren cookies soms automatisch (maar dat betekent niet altijd dat je niet gevolgd wordt). Google Chrome en Microsoft </a:t>
            </a:r>
            <a:r>
              <a:rPr lang="nl-NL" noProof="0" dirty="0" err="1"/>
              <a:t>Edge</a:t>
            </a:r>
            <a:r>
              <a:rPr lang="nl-NL" noProof="0" dirty="0"/>
              <a:t> doen dat niet. Het ligt eraan wat er is ingesteld. Weten de studenten niet wat hun instellingen zijn? Laat ze dan eens zoeken in de instellingen. </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7</a:t>
            </a:fld>
            <a:endParaRPr lang="nl-NL"/>
          </a:p>
        </p:txBody>
      </p:sp>
    </p:spTree>
    <p:extLst>
      <p:ext uri="{BB962C8B-B14F-4D97-AF65-F5344CB8AC3E}">
        <p14:creationId xmlns:p14="http://schemas.microsoft.com/office/powerpoint/2010/main" val="1394409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kern="1200" dirty="0">
                <a:solidFill>
                  <a:schemeClr val="tx1"/>
                </a:solidFill>
                <a:effectLst/>
                <a:latin typeface="+mn-lt"/>
                <a:ea typeface="+mn-ea"/>
                <a:cs typeface="+mn-cs"/>
              </a:rPr>
              <a:t>Vraag de studenten wie zijn/haar cookies verwijderd? En waarom? </a:t>
            </a:r>
          </a:p>
          <a:p>
            <a:endParaRPr lang="nl-NL" sz="1200" b="1" i="0" kern="1200" dirty="0">
              <a:solidFill>
                <a:schemeClr val="tx1"/>
              </a:solidFill>
              <a:effectLst/>
              <a:latin typeface="+mn-lt"/>
              <a:ea typeface="+mn-ea"/>
              <a:cs typeface="+mn-cs"/>
            </a:endParaRPr>
          </a:p>
          <a:p>
            <a:r>
              <a:rPr lang="nl-NL" sz="1200" b="1" i="0" kern="1200" dirty="0">
                <a:solidFill>
                  <a:schemeClr val="tx1"/>
                </a:solidFill>
                <a:effectLst/>
                <a:latin typeface="+mn-lt"/>
                <a:ea typeface="+mn-ea"/>
                <a:cs typeface="+mn-cs"/>
              </a:rPr>
              <a:t>1. Functionele cookies</a:t>
            </a:r>
          </a:p>
          <a:p>
            <a:r>
              <a:rPr lang="nl-NL" sz="1200" b="0" i="0" kern="1200" dirty="0">
                <a:solidFill>
                  <a:schemeClr val="tx1"/>
                </a:solidFill>
                <a:effectLst/>
                <a:latin typeface="+mn-lt"/>
                <a:ea typeface="+mn-ea"/>
                <a:cs typeface="+mn-cs"/>
              </a:rPr>
              <a:t>Functionele cookies zijn nodig om de website gebruikersvriendelijk te maken voor de bezoeker. Deze cookies onthouden instellingen ten behoeve van uw volgende bezoek. U hoeft dan bijvoorbeeld niet opnieuw dezelfde gegevens in te vullen. De informatie in dit type cookies wordt niet gedeeld met andere organisaties of bedrijven. Functionele cookies worden altijd geplaatst.</a:t>
            </a:r>
          </a:p>
          <a:p>
            <a:r>
              <a:rPr lang="nl-NL" sz="1200" b="1" i="0" kern="1200" dirty="0">
                <a:solidFill>
                  <a:schemeClr val="tx1"/>
                </a:solidFill>
                <a:effectLst/>
                <a:latin typeface="+mn-lt"/>
                <a:ea typeface="+mn-ea"/>
                <a:cs typeface="+mn-cs"/>
              </a:rPr>
              <a:t>2. Analytische cookies</a:t>
            </a:r>
          </a:p>
          <a:p>
            <a:r>
              <a:rPr lang="nl-NL" sz="1200" b="0" i="0" kern="1200" dirty="0">
                <a:solidFill>
                  <a:schemeClr val="tx1"/>
                </a:solidFill>
                <a:effectLst/>
                <a:latin typeface="+mn-lt"/>
                <a:ea typeface="+mn-ea"/>
                <a:cs typeface="+mn-cs"/>
              </a:rPr>
              <a:t>Websites plaatsen analytische cookies om te meten hoe vaak een website wordt bezocht. De beheerder kan op basis van deze bezoekersstatistieken zien welke pagina’s goed worden bezocht en welke pagina’s niet. Bezoekersstatistieken geven inzicht in wat er op de website verbeterd kan worden om de bezoeker nog beter te helpen. In dit type cookies wordt geen data opgenomen die naar individuele personen is te herleiden. Uw privacy wordt niet geschaad. Analyse cookies worden altijd geplaatst.</a:t>
            </a:r>
          </a:p>
          <a:p>
            <a:r>
              <a:rPr lang="nl-NL" sz="1200" b="1" i="0" kern="1200" dirty="0">
                <a:solidFill>
                  <a:schemeClr val="tx1"/>
                </a:solidFill>
                <a:effectLst/>
                <a:latin typeface="+mn-lt"/>
                <a:ea typeface="+mn-ea"/>
                <a:cs typeface="+mn-cs"/>
              </a:rPr>
              <a:t>3. Tracking cookies van derden</a:t>
            </a:r>
          </a:p>
          <a:p>
            <a:r>
              <a:rPr lang="nl-NL" sz="1200" b="0" i="0" kern="1200" dirty="0">
                <a:solidFill>
                  <a:schemeClr val="tx1"/>
                </a:solidFill>
                <a:effectLst/>
                <a:latin typeface="+mn-lt"/>
                <a:ea typeface="+mn-ea"/>
                <a:cs typeface="+mn-cs"/>
              </a:rPr>
              <a:t>Deze cookies houden het surfgedrag van individuele personen bij. Andere organisaties dan de politie maken met dit type cookies profielen om bijvoorbeeld gerichte advertenties mogelijk te maken op andere websites met wie deze cookies worden gedeeld. Voor dit type cookies geeft u in de pop up bij uw eerste bezoek aan Politie.nl wel of geen toestemming. </a:t>
            </a:r>
          </a:p>
          <a:p>
            <a:endParaRPr lang="nl-NL"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i="0" kern="1200" dirty="0">
                <a:solidFill>
                  <a:schemeClr val="tx1"/>
                </a:solidFill>
                <a:effectLst/>
                <a:latin typeface="+mn-lt"/>
                <a:ea typeface="+mn-ea"/>
                <a:cs typeface="+mn-cs"/>
              </a:rPr>
              <a:t>https://www.consumentenbond.nl/internet-privacy/wat-zijn-cookies </a:t>
            </a:r>
          </a:p>
          <a:p>
            <a:endParaRPr lang="nl-NL" sz="1200" b="0" i="0" kern="1200" dirty="0">
              <a:solidFill>
                <a:schemeClr val="tx1"/>
              </a:solidFill>
              <a:effectLst/>
              <a:latin typeface="+mn-lt"/>
              <a:ea typeface="+mn-ea"/>
              <a:cs typeface="+mn-cs"/>
            </a:endParaRPr>
          </a:p>
          <a:p>
            <a:r>
              <a:rPr lang="nl-NL" dirty="0"/>
              <a:t>Verwijderen van cookies</a:t>
            </a:r>
          </a:p>
          <a:p>
            <a:r>
              <a:rPr lang="nl-NL" dirty="0"/>
              <a:t>Het is mogelijk om cookies te verwijderen, dat houdt wel in dat je opnieuw toestemming met geven wanneer je de website weer bezoekt. Ook kan het zijn dat je opnieuw moet inloggen of gegevens moet invullen. Cookies kunnen daarom handig zijn omdat je niet steeds opnieuw moet accepteren of invullen, maar wees wel bewust dat dit gebeurd.</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8</a:t>
            </a:fld>
            <a:endParaRPr lang="en-US"/>
          </a:p>
        </p:txBody>
      </p:sp>
    </p:spTree>
    <p:extLst>
      <p:ext uri="{BB962C8B-B14F-4D97-AF65-F5344CB8AC3E}">
        <p14:creationId xmlns:p14="http://schemas.microsoft.com/office/powerpoint/2010/main" val="3115666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Optionele dia</a:t>
            </a:r>
          </a:p>
          <a:p>
            <a:endParaRPr lang="nl-NL" noProof="0" dirty="0"/>
          </a:p>
          <a:p>
            <a:r>
              <a:rPr lang="nl-NL" noProof="0" dirty="0"/>
              <a:t>Deze dia bevat een klein deel van een cookie script. Dit is de code die geprogrammeerd wordt en aan de achterkant van een website als het ware meeloopt.</a:t>
            </a:r>
          </a:p>
        </p:txBody>
      </p:sp>
      <p:sp>
        <p:nvSpPr>
          <p:cNvPr id="4" name="Tijdelijke aanduiding voor dianummer 3"/>
          <p:cNvSpPr>
            <a:spLocks noGrp="1"/>
          </p:cNvSpPr>
          <p:nvPr>
            <p:ph type="sldNum" sz="quarter" idx="5"/>
          </p:nvPr>
        </p:nvSpPr>
        <p:spPr/>
        <p:txBody>
          <a:bodyPr/>
          <a:lstStyle/>
          <a:p>
            <a:fld id="{2CA61325-BFDF-409A-9EB9-423FB0313956}" type="slidenum">
              <a:rPr lang="nl-NL" smtClean="0"/>
              <a:t>9</a:t>
            </a:fld>
            <a:endParaRPr lang="nl-NL"/>
          </a:p>
        </p:txBody>
      </p:sp>
    </p:spTree>
    <p:extLst>
      <p:ext uri="{BB962C8B-B14F-4D97-AF65-F5344CB8AC3E}">
        <p14:creationId xmlns:p14="http://schemas.microsoft.com/office/powerpoint/2010/main" val="2603318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1/17/2023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‹nr.›</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4.jpeg"/><Relationship Id="rId4" Type="http://schemas.openxmlformats.org/officeDocument/2006/relationships/hyperlink" Target="https://www.youtube.com/watch?v=hvvw48FV4G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22.jpe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5.png"/><Relationship Id="rId5" Type="http://schemas.microsoft.com/office/2007/relationships/hdphoto" Target="../media/hdphoto1.wdp"/><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nc/4.0/"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creativecommons.org/licenses/by-nc-sa/4.0/legalcode.nl" TargetMode="Externa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create.kahoot.it/share/digitaal-burgerschap-quiz-les-3/36c9fc4e-bb4a-42aa-bcb9-4996d3fb26bf"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7.jpeg"/><Relationship Id="rId4" Type="http://schemas.openxmlformats.org/officeDocument/2006/relationships/hyperlink" Target="https://www.youtube.com/watch?v=Ki3ELsw8Xg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4598" y="1125524"/>
            <a:ext cx="3049634" cy="830997"/>
          </a:xfrm>
          <a:prstGeom prst="rect">
            <a:avLst/>
          </a:prstGeom>
          <a:noFill/>
        </p:spPr>
        <p:txBody>
          <a:bodyPr wrap="square" rtlCol="0">
            <a:spAutoFit/>
          </a:bodyPr>
          <a:lstStyle/>
          <a:p>
            <a:pPr algn="ctr"/>
            <a:r>
              <a:rPr lang="en-US" sz="4800" b="1" spc="300" dirty="0">
                <a:latin typeface="Bebas Neue Regular"/>
                <a:cs typeface="Bebas Neue Regular"/>
              </a:rPr>
              <a:t>Les 3 </a:t>
            </a:r>
          </a:p>
        </p:txBody>
      </p:sp>
      <p:sp>
        <p:nvSpPr>
          <p:cNvPr id="10" name="TextBox 9"/>
          <p:cNvSpPr txBox="1"/>
          <p:nvPr/>
        </p:nvSpPr>
        <p:spPr>
          <a:xfrm>
            <a:off x="199556" y="1956521"/>
            <a:ext cx="3635022" cy="1200329"/>
          </a:xfrm>
          <a:prstGeom prst="rect">
            <a:avLst/>
          </a:prstGeom>
          <a:noFill/>
        </p:spPr>
        <p:txBody>
          <a:bodyPr wrap="square" rtlCol="0">
            <a:spAutoFit/>
          </a:bodyPr>
          <a:lstStyle/>
          <a:p>
            <a:pPr algn="ctr"/>
            <a:r>
              <a:rPr lang="nl-NL" sz="3600" spc="300" dirty="0">
                <a:solidFill>
                  <a:srgbClr val="FCD300"/>
                </a:solidFill>
                <a:latin typeface="Bebas Neue Regular"/>
                <a:cs typeface="Bebas Neue Regular"/>
              </a:rPr>
              <a:t>Cookies en encryptie</a:t>
            </a: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dirty="0">
                <a:solidFill>
                  <a:srgbClr val="FFFFFF"/>
                </a:solidFill>
                <a:latin typeface="Open Sans Light" charset="0"/>
                <a:ea typeface="Open Sans Light" charset="0"/>
                <a:cs typeface="Open Sans Light" charset="0"/>
              </a:rPr>
              <a:t>LOTUS CO</a:t>
            </a:r>
          </a:p>
        </p:txBody>
      </p:sp>
      <p:sp>
        <p:nvSpPr>
          <p:cNvPr id="11" name="TextBox 10"/>
          <p:cNvSpPr txBox="1"/>
          <p:nvPr/>
        </p:nvSpPr>
        <p:spPr>
          <a:xfrm>
            <a:off x="324075" y="3683606"/>
            <a:ext cx="3270680" cy="830997"/>
          </a:xfrm>
          <a:prstGeom prst="rect">
            <a:avLst/>
          </a:prstGeom>
          <a:noFill/>
        </p:spPr>
        <p:txBody>
          <a:bodyPr wrap="square" rtlCol="0">
            <a:spAutoFit/>
          </a:bodyPr>
          <a:lstStyle/>
          <a:p>
            <a:pPr algn="ctr"/>
            <a:r>
              <a:rPr lang="nl-NL" sz="1600" spc="600" dirty="0">
                <a:latin typeface="Bebas Neue" charset="0"/>
                <a:ea typeface="Bebas Neue" charset="0"/>
                <a:cs typeface="Bebas Neue" charset="0"/>
              </a:rPr>
              <a:t>Hoe </a:t>
            </a:r>
            <a:r>
              <a:rPr lang="nl-NL" sz="1600" spc="600">
                <a:latin typeface="Bebas Neue" charset="0"/>
                <a:ea typeface="Bebas Neue" charset="0"/>
                <a:cs typeface="Bebas Neue" charset="0"/>
              </a:rPr>
              <a:t>blijf je </a:t>
            </a:r>
            <a:r>
              <a:rPr lang="nl-NL" sz="1600" spc="600" dirty="0">
                <a:latin typeface="Bebas Neue" charset="0"/>
                <a:ea typeface="Bebas Neue" charset="0"/>
                <a:cs typeface="Bebas Neue" charset="0"/>
              </a:rPr>
              <a:t>menselijk in een digitale wereld?</a:t>
            </a:r>
            <a:endParaRPr lang="nl-NL" sz="1600" b="1" spc="600" dirty="0">
              <a:latin typeface="Bebas Neue" charset="0"/>
              <a:ea typeface="Bebas Neue" charset="0"/>
              <a:cs typeface="Bebas Neue" charset="0"/>
            </a:endParaRPr>
          </a:p>
        </p:txBody>
      </p:sp>
      <p:pic>
        <p:nvPicPr>
          <p:cNvPr id="5" name="Afbeelding 4" descr="Afbeelding met motor, automaat&#10;&#10;Automatisch gegenereerde beschrijving">
            <a:extLst>
              <a:ext uri="{FF2B5EF4-FFF2-40B4-BE49-F238E27FC236}">
                <a16:creationId xmlns:a16="http://schemas.microsoft.com/office/drawing/2014/main" id="{4925EF7F-D016-477E-BB89-1BF243B1F4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4578" y="0"/>
            <a:ext cx="5309422" cy="5143500"/>
          </a:xfrm>
          <a:prstGeom prst="rect">
            <a:avLst/>
          </a:prstGeom>
        </p:spPr>
      </p:pic>
      <p:pic>
        <p:nvPicPr>
          <p:cNvPr id="16" name="Picture 6" descr="Het nieuwe Kasteel | Kasteel.gro | Digitale werkplaats Groningen 2019">
            <a:extLst>
              <a:ext uri="{FF2B5EF4-FFF2-40B4-BE49-F238E27FC236}">
                <a16:creationId xmlns:a16="http://schemas.microsoft.com/office/drawing/2014/main" id="{D8C9C4D0-F78E-42AE-BF22-B1D4B28AAE7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3535"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58BFDA94-3E6F-42CE-BF38-BE5895424060}"/>
              </a:ext>
            </a:extLst>
          </p:cNvPr>
          <p:cNvSpPr txBox="1"/>
          <p:nvPr/>
        </p:nvSpPr>
        <p:spPr>
          <a:xfrm>
            <a:off x="40493" y="78482"/>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a:t>
            </a:r>
            <a:r>
              <a:rPr lang="nl-NL" sz="1200" b="1" dirty="0">
                <a:solidFill>
                  <a:srgbClr val="DAAD08"/>
                </a:solidFill>
                <a:latin typeface="Open Sans"/>
                <a:cs typeface="Open Sans"/>
              </a:rPr>
              <a:t> </a:t>
            </a:r>
            <a:r>
              <a:rPr lang="nl-NL" sz="1200" b="1" dirty="0">
                <a:latin typeface="Open Sans"/>
                <a:cs typeface="Open Sans"/>
              </a:rPr>
              <a:t>Burgerschap</a:t>
            </a:r>
          </a:p>
        </p:txBody>
      </p:sp>
      <p:pic>
        <p:nvPicPr>
          <p:cNvPr id="12" name="Afbeelding 11" descr="Afbeelding met tekst, illustratie&#10;&#10;Automatisch gegenereerde beschrijving">
            <a:extLst>
              <a:ext uri="{FF2B5EF4-FFF2-40B4-BE49-F238E27FC236}">
                <a16:creationId xmlns:a16="http://schemas.microsoft.com/office/drawing/2014/main" id="{35D78D1D-5AFD-47FD-BDA4-3675C43616D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50465" y="4638632"/>
            <a:ext cx="1126509" cy="394138"/>
          </a:xfrm>
          <a:prstGeom prst="rect">
            <a:avLst/>
          </a:prstGeom>
        </p:spPr>
      </p:pic>
    </p:spTree>
    <p:extLst>
      <p:ext uri="{BB962C8B-B14F-4D97-AF65-F5344CB8AC3E}">
        <p14:creationId xmlns:p14="http://schemas.microsoft.com/office/powerpoint/2010/main" val="746863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3338" y="0"/>
            <a:ext cx="2391048"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86813" y="1226781"/>
            <a:ext cx="2150745" cy="1815882"/>
          </a:xfrm>
          <a:prstGeom prst="rect">
            <a:avLst/>
          </a:prstGeom>
          <a:noFill/>
        </p:spPr>
        <p:txBody>
          <a:bodyPr wrap="square" rtlCol="0">
            <a:spAutoFit/>
          </a:bodyPr>
          <a:lstStyle/>
          <a:p>
            <a:pPr algn="ctr"/>
            <a:r>
              <a:rPr lang="nl-NL" sz="2800" b="1" dirty="0">
                <a:latin typeface="Open Sans" panose="020B0606030504020204" pitchFamily="34" charset="0"/>
                <a:ea typeface="Open Sans" panose="020B0606030504020204" pitchFamily="34" charset="0"/>
                <a:cs typeface="Open Sans" panose="020B0606030504020204" pitchFamily="34" charset="0"/>
              </a:rPr>
              <a:t>Portfolio-</a:t>
            </a:r>
            <a:br>
              <a:rPr lang="nl-NL" sz="2800" b="1" dirty="0">
                <a:latin typeface="Open Sans" panose="020B0606030504020204" pitchFamily="34" charset="0"/>
                <a:ea typeface="Open Sans" panose="020B0606030504020204" pitchFamily="34" charset="0"/>
                <a:cs typeface="Open Sans" panose="020B0606030504020204" pitchFamily="34" charset="0"/>
              </a:rPr>
            </a:br>
            <a:r>
              <a:rPr lang="nl-NL" sz="2800" b="1" dirty="0">
                <a:latin typeface="Open Sans" panose="020B0606030504020204" pitchFamily="34" charset="0"/>
                <a:ea typeface="Open Sans" panose="020B0606030504020204" pitchFamily="34" charset="0"/>
                <a:cs typeface="Open Sans" panose="020B0606030504020204" pitchFamily="34" charset="0"/>
              </a:rPr>
              <a:t>opdracht 4</a:t>
            </a:r>
            <a:br>
              <a:rPr lang="nl-NL" sz="2800" b="1" dirty="0">
                <a:latin typeface="Open Sans" panose="020B0606030504020204" pitchFamily="34" charset="0"/>
                <a:ea typeface="Open Sans" panose="020B0606030504020204" pitchFamily="34" charset="0"/>
                <a:cs typeface="Open Sans" panose="020B0606030504020204" pitchFamily="34" charset="0"/>
              </a:rPr>
            </a:br>
            <a:endParaRPr lang="nl-NL" sz="2800" b="1" dirty="0">
              <a:latin typeface="Open Sans" panose="020B0606030504020204" pitchFamily="34" charset="0"/>
              <a:ea typeface="Open Sans" panose="020B0606030504020204" pitchFamily="34" charset="0"/>
              <a:cs typeface="Open Sans" panose="020B0606030504020204" pitchFamily="34" charset="0"/>
            </a:endParaRPr>
          </a:p>
          <a:p>
            <a:pPr algn="ctr"/>
            <a:r>
              <a:rPr lang="nl-NL" sz="2800" b="1" dirty="0">
                <a:latin typeface="Open Sans" panose="020B0606030504020204" pitchFamily="34" charset="0"/>
                <a:ea typeface="Open Sans" panose="020B0606030504020204" pitchFamily="34" charset="0"/>
                <a:cs typeface="Open Sans" panose="020B0606030504020204" pitchFamily="34" charset="0"/>
              </a:rPr>
              <a:t>Cookies</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222463" y="3177100"/>
            <a:ext cx="1826066"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
        <p:nvSpPr>
          <p:cNvPr id="11" name="Tekstvak 10">
            <a:extLst>
              <a:ext uri="{FF2B5EF4-FFF2-40B4-BE49-F238E27FC236}">
                <a16:creationId xmlns:a16="http://schemas.microsoft.com/office/drawing/2014/main" id="{B8B80BA0-46C6-436A-9DFC-9236461224F2}"/>
              </a:ext>
            </a:extLst>
          </p:cNvPr>
          <p:cNvSpPr txBox="1"/>
          <p:nvPr/>
        </p:nvSpPr>
        <p:spPr>
          <a:xfrm>
            <a:off x="2515741" y="784381"/>
            <a:ext cx="6320985" cy="3377015"/>
          </a:xfrm>
          <a:prstGeom prst="rect">
            <a:avLst/>
          </a:prstGeom>
          <a:noFill/>
        </p:spPr>
        <p:txBody>
          <a:bodyPr wrap="square">
            <a:spAutoFit/>
          </a:bodyPr>
          <a:lstStyle/>
          <a:p>
            <a:pPr marL="457200" indent="-457200" fontAlgn="base">
              <a:lnSpc>
                <a:spcPct val="150000"/>
              </a:lnSpc>
              <a:buClr>
                <a:srgbClr val="FCD300"/>
              </a:buClr>
              <a:buFont typeface="+mj-lt"/>
              <a:buAutoNum type="arabicPeriod"/>
            </a:pPr>
            <a:r>
              <a:rPr lang="nl-NL" sz="1600" dirty="0">
                <a:latin typeface="Open Sans" panose="020B0606030504020204" pitchFamily="34" charset="0"/>
                <a:ea typeface="Open Sans" panose="020B0606030504020204" pitchFamily="34" charset="0"/>
                <a:cs typeface="Open Sans" panose="020B0606030504020204" pitchFamily="34" charset="0"/>
              </a:rPr>
              <a:t>Hoeveel cookies worden door een website gebruikt? </a:t>
            </a:r>
            <a:br>
              <a:rPr lang="nl-NL" sz="1600" dirty="0">
                <a:latin typeface="Open Sans" panose="020B0606030504020204" pitchFamily="34" charset="0"/>
                <a:ea typeface="Open Sans" panose="020B0606030504020204" pitchFamily="34" charset="0"/>
                <a:cs typeface="Open Sans" panose="020B0606030504020204" pitchFamily="34" charset="0"/>
              </a:rPr>
            </a:br>
            <a:r>
              <a:rPr lang="nl-NL" sz="1600" dirty="0">
                <a:latin typeface="Open Sans" panose="020B0606030504020204" pitchFamily="34" charset="0"/>
                <a:ea typeface="Open Sans" panose="020B0606030504020204" pitchFamily="34" charset="0"/>
                <a:cs typeface="Open Sans" panose="020B0606030504020204" pitchFamily="34" charset="0"/>
              </a:rPr>
              <a:t>Ga naar drie verschillende websites en klik op het slotje (links bovenin) naast de zoekbalk.</a:t>
            </a:r>
          </a:p>
          <a:p>
            <a:pPr marL="457200" indent="-457200" fontAlgn="base">
              <a:lnSpc>
                <a:spcPct val="150000"/>
              </a:lnSpc>
              <a:buClr>
                <a:srgbClr val="FCD300"/>
              </a:buClr>
              <a:buFont typeface="+mj-lt"/>
              <a:buAutoNum type="arabicPeriod"/>
            </a:pPr>
            <a:r>
              <a:rPr lang="nl-NL" sz="1600" dirty="0">
                <a:latin typeface="Open Sans" panose="020B0606030504020204" pitchFamily="34" charset="0"/>
                <a:ea typeface="Open Sans" panose="020B0606030504020204" pitchFamily="34" charset="0"/>
                <a:cs typeface="Open Sans" panose="020B0606030504020204" pitchFamily="34" charset="0"/>
              </a:rPr>
              <a:t>Noteer per website het aantal cookies die de site bevat. </a:t>
            </a:r>
          </a:p>
          <a:p>
            <a:pPr marL="457200" indent="-457200" fontAlgn="base">
              <a:lnSpc>
                <a:spcPct val="150000"/>
              </a:lnSpc>
              <a:buClr>
                <a:srgbClr val="FCD300"/>
              </a:buClr>
              <a:buFont typeface="+mj-lt"/>
              <a:buAutoNum type="arabicPeriod"/>
            </a:pPr>
            <a:r>
              <a:rPr lang="nl-NL" sz="1600" dirty="0">
                <a:latin typeface="Open Sans" panose="020B0606030504020204" pitchFamily="34" charset="0"/>
                <a:ea typeface="Open Sans" panose="020B0606030504020204" pitchFamily="34" charset="0"/>
                <a:cs typeface="Open Sans" panose="020B0606030504020204" pitchFamily="34" charset="0"/>
              </a:rPr>
              <a:t>Ga vervolgens in je browser op zoek naar de instellingen van cookies en ontdek hoe je cookies kunt verwijderen. Schrijf in stappen op hoe je bij de instelling komt. </a:t>
            </a:r>
          </a:p>
          <a:p>
            <a:pPr marL="457200" indent="-457200" fontAlgn="base">
              <a:lnSpc>
                <a:spcPct val="150000"/>
              </a:lnSpc>
              <a:buFont typeface="+mj-lt"/>
              <a:buAutoNum type="arabicPeriod"/>
            </a:pPr>
            <a:endParaRPr lang="nl-NL" sz="1600" dirty="0">
              <a:latin typeface="Open Sans" panose="020B0606030504020204" pitchFamily="34" charset="0"/>
              <a:ea typeface="Open Sans" panose="020B0606030504020204" pitchFamily="34" charset="0"/>
              <a:cs typeface="Open Sans" panose="020B0606030504020204" pitchFamily="34" charset="0"/>
            </a:endParaRPr>
          </a:p>
          <a:p>
            <a:pPr marL="0" indent="0" fontAlgn="base">
              <a:lnSpc>
                <a:spcPct val="150000"/>
              </a:lnSpc>
              <a:buNone/>
            </a:pPr>
            <a:r>
              <a:rPr lang="nl-NL" sz="1600" dirty="0">
                <a:latin typeface="Open Sans" panose="020B0606030504020204" pitchFamily="34" charset="0"/>
                <a:ea typeface="Open Sans" panose="020B0606030504020204" pitchFamily="34" charset="0"/>
                <a:cs typeface="Open Sans" panose="020B0606030504020204" pitchFamily="34" charset="0"/>
              </a:rPr>
              <a:t>Voeg de gemaakte opdracht toe aan je portfolio op It's Learning.</a:t>
            </a:r>
            <a:endParaRPr lang="nl-NL" sz="1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8" name="Afbeelding 7">
            <a:extLst>
              <a:ext uri="{FF2B5EF4-FFF2-40B4-BE49-F238E27FC236}">
                <a16:creationId xmlns:a16="http://schemas.microsoft.com/office/drawing/2014/main" id="{4BDCAD9B-045F-4F3F-8FA2-1C543DE7BB20}"/>
              </a:ext>
            </a:extLst>
          </p:cNvPr>
          <p:cNvPicPr>
            <a:picLocks noChangeAspect="1"/>
          </p:cNvPicPr>
          <p:nvPr/>
        </p:nvPicPr>
        <p:blipFill rotWithShape="1">
          <a:blip r:embed="rId4" cstate="screen">
            <a:alphaModFix amt="41000"/>
            <a:extLst>
              <a:ext uri="{28A0092B-C50C-407E-A947-70E740481C1C}">
                <a14:useLocalDpi xmlns:a14="http://schemas.microsoft.com/office/drawing/2010/main"/>
              </a:ext>
            </a:extLst>
          </a:blip>
          <a:srcRect/>
          <a:stretch/>
        </p:blipFill>
        <p:spPr>
          <a:xfrm>
            <a:off x="-33337" y="4519409"/>
            <a:ext cx="2391046" cy="624091"/>
          </a:xfrm>
          <a:prstGeom prst="rect">
            <a:avLst/>
          </a:prstGeom>
        </p:spPr>
      </p:pic>
    </p:spTree>
    <p:extLst>
      <p:ext uri="{BB962C8B-B14F-4D97-AF65-F5344CB8AC3E}">
        <p14:creationId xmlns:p14="http://schemas.microsoft.com/office/powerpoint/2010/main" val="33019664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1485" y="429827"/>
            <a:ext cx="7463946" cy="769441"/>
          </a:xfrm>
          <a:prstGeom prst="rect">
            <a:avLst/>
          </a:prstGeom>
          <a:noFill/>
        </p:spPr>
        <p:txBody>
          <a:bodyPr wrap="square" rtlCol="0">
            <a:spAutoFit/>
          </a:bodyPr>
          <a:lstStyle/>
          <a:p>
            <a:pPr algn="ctr"/>
            <a:r>
              <a:rPr lang="nl-NL" sz="2400" b="1" dirty="0">
                <a:solidFill>
                  <a:srgbClr val="FCD300"/>
                </a:solidFill>
                <a:latin typeface="Open Sans"/>
                <a:cs typeface="Open Sans"/>
              </a:rPr>
              <a:t>Video: </a:t>
            </a:r>
            <a:r>
              <a:rPr lang="nl-NL" sz="2400" b="1" dirty="0">
                <a:latin typeface="Open Sans"/>
                <a:cs typeface="Open Sans"/>
              </a:rPr>
              <a:t>versleuteling van jouw online gegevens</a:t>
            </a:r>
          </a:p>
          <a:p>
            <a:pPr algn="ctr"/>
            <a:r>
              <a:rPr lang="nl-NL" sz="2000" b="1" dirty="0">
                <a:latin typeface="Open Sans"/>
                <a:cs typeface="Open Sans"/>
              </a:rPr>
              <a:t>Wat is encryptie, en hoe wordt het toegepast?</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33" y="4623660"/>
            <a:ext cx="4480073" cy="369332"/>
          </a:xfrm>
          <a:prstGeom prst="rect">
            <a:avLst/>
          </a:prstGeom>
          <a:noFill/>
        </p:spPr>
        <p:txBody>
          <a:bodyPr wrap="none" rtlCol="0">
            <a:spAutoFit/>
          </a:bodyPr>
          <a:lstStyle/>
          <a:p>
            <a:r>
              <a:rPr lang="nl-NL" i="1" dirty="0">
                <a:latin typeface="Open Sans" panose="020B0606030504020204" pitchFamily="34" charset="0"/>
                <a:ea typeface="Open Sans" panose="020B0606030504020204" pitchFamily="34" charset="0"/>
                <a:cs typeface="Open Sans" panose="020B0606030504020204" pitchFamily="34" charset="0"/>
              </a:rPr>
              <a:t>Klik op de afbeelding voor weergave video.</a:t>
            </a:r>
          </a:p>
        </p:txBody>
      </p:sp>
      <p:pic>
        <p:nvPicPr>
          <p:cNvPr id="8" name="Picture 6" descr="Het nieuwe Kasteel | Kasteel.gro | Digitale werkplaats Groningen 2019">
            <a:extLst>
              <a:ext uri="{FF2B5EF4-FFF2-40B4-BE49-F238E27FC236}">
                <a16:creationId xmlns:a16="http://schemas.microsoft.com/office/drawing/2014/main" id="{0D1AA66D-F4C4-40E2-BB0A-8AA20F32C81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28">
            <a:extLst>
              <a:ext uri="{FF2B5EF4-FFF2-40B4-BE49-F238E27FC236}">
                <a16:creationId xmlns:a16="http://schemas.microsoft.com/office/drawing/2014/main" id="{22382AA3-A7BC-4C30-BB07-F4704D7EB240}"/>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pic>
        <p:nvPicPr>
          <p:cNvPr id="4" name="Afbeelding 3" descr="Afbeelding met tekst, verschillende&#10;&#10;Automatisch gegenereerde beschrijving">
            <a:hlinkClick r:id="rId4"/>
            <a:extLst>
              <a:ext uri="{FF2B5EF4-FFF2-40B4-BE49-F238E27FC236}">
                <a16:creationId xmlns:a16="http://schemas.microsoft.com/office/drawing/2014/main" id="{D66ADC95-0C1C-4265-A4CD-D15A52F3B2B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36901" y="1300587"/>
            <a:ext cx="5289811" cy="3226177"/>
          </a:xfrm>
          <a:prstGeom prst="rect">
            <a:avLst/>
          </a:prstGeom>
        </p:spPr>
      </p:pic>
    </p:spTree>
    <p:extLst>
      <p:ext uri="{BB962C8B-B14F-4D97-AF65-F5344CB8AC3E}">
        <p14:creationId xmlns:p14="http://schemas.microsoft.com/office/powerpoint/2010/main" val="22195683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3338" y="0"/>
            <a:ext cx="2940418"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152574" y="1017478"/>
            <a:ext cx="2677734" cy="3108543"/>
          </a:xfrm>
          <a:prstGeom prst="rect">
            <a:avLst/>
          </a:prstGeom>
          <a:noFill/>
        </p:spPr>
        <p:txBody>
          <a:bodyPr wrap="square" rtlCol="0">
            <a:spAutoFit/>
          </a:bodyPr>
          <a:lstStyle/>
          <a:p>
            <a:pPr algn="ctr"/>
            <a:r>
              <a:rPr lang="nl-NL" sz="2800" b="1" dirty="0">
                <a:latin typeface="Open Sans" panose="020B0606030504020204" pitchFamily="34" charset="0"/>
                <a:ea typeface="Open Sans" panose="020B0606030504020204" pitchFamily="34" charset="0"/>
                <a:cs typeface="Open Sans" panose="020B0606030504020204" pitchFamily="34" charset="0"/>
              </a:rPr>
              <a:t>Voorbeeld van versleuteling</a:t>
            </a:r>
            <a:br>
              <a:rPr lang="nl-NL" sz="2800" b="1" dirty="0">
                <a:latin typeface="Open Sans" panose="020B0606030504020204" pitchFamily="34" charset="0"/>
                <a:ea typeface="Open Sans" panose="020B0606030504020204" pitchFamily="34" charset="0"/>
                <a:cs typeface="Open Sans" panose="020B0606030504020204" pitchFamily="34" charset="0"/>
              </a:rPr>
            </a:br>
            <a:endParaRPr lang="nl-NL" sz="2800" b="1" dirty="0">
              <a:latin typeface="Open Sans" panose="020B0606030504020204" pitchFamily="34" charset="0"/>
              <a:ea typeface="Open Sans" panose="020B0606030504020204" pitchFamily="34" charset="0"/>
              <a:cs typeface="Open Sans" panose="020B0606030504020204" pitchFamily="34" charset="0"/>
            </a:endParaRPr>
          </a:p>
          <a:p>
            <a:pPr algn="ctr"/>
            <a:r>
              <a:rPr lang="nl-NL" sz="2800" b="1" dirty="0">
                <a:latin typeface="Open Sans" panose="020B0606030504020204" pitchFamily="34" charset="0"/>
                <a:ea typeface="Open Sans" panose="020B0606030504020204" pitchFamily="34" charset="0"/>
                <a:cs typeface="Open Sans" panose="020B0606030504020204" pitchFamily="34" charset="0"/>
              </a:rPr>
              <a:t>Mocromaffia end-</a:t>
            </a:r>
            <a:r>
              <a:rPr lang="nl-NL" sz="2800" b="1" dirty="0" err="1">
                <a:latin typeface="Open Sans" panose="020B0606030504020204" pitchFamily="34" charset="0"/>
                <a:ea typeface="Open Sans" panose="020B0606030504020204" pitchFamily="34" charset="0"/>
                <a:cs typeface="Open Sans" panose="020B0606030504020204" pitchFamily="34" charset="0"/>
              </a:rPr>
              <a:t>to</a:t>
            </a:r>
            <a:r>
              <a:rPr lang="nl-NL" sz="2800" b="1" dirty="0">
                <a:latin typeface="Open Sans" panose="020B0606030504020204" pitchFamily="34" charset="0"/>
                <a:ea typeface="Open Sans" panose="020B0606030504020204" pitchFamily="34" charset="0"/>
                <a:cs typeface="Open Sans" panose="020B0606030504020204" pitchFamily="34" charset="0"/>
              </a:rPr>
              <a:t>-end encryptie</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357104" y="2548888"/>
            <a:ext cx="2115932"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Politie kon sinds februari live berichten lezen van cryptotelefoondienst  Sky ECC - Computer - Nieuws - Tweakers">
            <a:extLst>
              <a:ext uri="{FF2B5EF4-FFF2-40B4-BE49-F238E27FC236}">
                <a16:creationId xmlns:a16="http://schemas.microsoft.com/office/drawing/2014/main" id="{8635F27F-FBE0-488B-B5AF-3E08F6CB381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1"/>
          <a:stretch/>
        </p:blipFill>
        <p:spPr bwMode="auto">
          <a:xfrm>
            <a:off x="3084193" y="548934"/>
            <a:ext cx="5898434" cy="404563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28">
            <a:extLst>
              <a:ext uri="{FF2B5EF4-FFF2-40B4-BE49-F238E27FC236}">
                <a16:creationId xmlns:a16="http://schemas.microsoft.com/office/drawing/2014/main" id="{26B0D8B4-D340-41BB-A9A2-6B71969AE525}"/>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Tree>
    <p:extLst>
      <p:ext uri="{BB962C8B-B14F-4D97-AF65-F5344CB8AC3E}">
        <p14:creationId xmlns:p14="http://schemas.microsoft.com/office/powerpoint/2010/main" val="12024285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ijdelijke aanduiding voor inhoud 2">
            <a:extLst>
              <a:ext uri="{FF2B5EF4-FFF2-40B4-BE49-F238E27FC236}">
                <a16:creationId xmlns:a16="http://schemas.microsoft.com/office/drawing/2014/main" id="{AA57C10B-F75B-4755-AEB1-6668FC57FDB9}"/>
              </a:ext>
            </a:extLst>
          </p:cNvPr>
          <p:cNvGraphicFramePr>
            <a:graphicFrameLocks noGrp="1"/>
          </p:cNvGraphicFramePr>
          <p:nvPr>
            <p:ph idx="1"/>
            <p:extLst>
              <p:ext uri="{D42A27DB-BD31-4B8C-83A1-F6EECF244321}">
                <p14:modId xmlns:p14="http://schemas.microsoft.com/office/powerpoint/2010/main" val="1075899961"/>
              </p:ext>
            </p:extLst>
          </p:nvPr>
        </p:nvGraphicFramePr>
        <p:xfrm>
          <a:off x="641880" y="1582553"/>
          <a:ext cx="7627725" cy="2538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4">
            <a:extLst>
              <a:ext uri="{FF2B5EF4-FFF2-40B4-BE49-F238E27FC236}">
                <a16:creationId xmlns:a16="http://schemas.microsoft.com/office/drawing/2014/main" id="{1E1276AB-5A95-45D5-86AF-A3875A7A5572}"/>
              </a:ext>
            </a:extLst>
          </p:cNvPr>
          <p:cNvSpPr txBox="1"/>
          <p:nvPr/>
        </p:nvSpPr>
        <p:spPr>
          <a:xfrm>
            <a:off x="515714" y="887427"/>
            <a:ext cx="3724796" cy="523220"/>
          </a:xfrm>
          <a:prstGeom prst="rect">
            <a:avLst/>
          </a:prstGeom>
          <a:noFill/>
        </p:spPr>
        <p:txBody>
          <a:bodyPr wrap="square" rtlCol="0">
            <a:spAutoFit/>
          </a:bodyPr>
          <a:lstStyle/>
          <a:p>
            <a:r>
              <a:rPr lang="nl-NL" sz="2800" dirty="0">
                <a:latin typeface="Bebas Neue Regular"/>
                <a:cs typeface="Open Sans" panose="020B0606030504020204" pitchFamily="34" charset="0"/>
              </a:rPr>
              <a:t>Stelling</a:t>
            </a:r>
          </a:p>
        </p:txBody>
      </p:sp>
      <p:sp>
        <p:nvSpPr>
          <p:cNvPr id="9" name="Rectangle 15">
            <a:extLst>
              <a:ext uri="{FF2B5EF4-FFF2-40B4-BE49-F238E27FC236}">
                <a16:creationId xmlns:a16="http://schemas.microsoft.com/office/drawing/2014/main" id="{04C4919D-0FBD-49C3-BB5A-F322E0C8DF89}"/>
              </a:ext>
            </a:extLst>
          </p:cNvPr>
          <p:cNvSpPr/>
          <p:nvPr/>
        </p:nvSpPr>
        <p:spPr>
          <a:xfrm rot="16200000" flipH="1">
            <a:off x="1068412" y="892484"/>
            <a:ext cx="45720" cy="976302"/>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4">
            <a:extLst>
              <a:ext uri="{FF2B5EF4-FFF2-40B4-BE49-F238E27FC236}">
                <a16:creationId xmlns:a16="http://schemas.microsoft.com/office/drawing/2014/main" id="{8F951EA9-893D-4D9A-854D-707010EC863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242467" y="3867457"/>
            <a:ext cx="719913" cy="6737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5" name="Picture 6" descr="Het nieuwe Kasteel | Kasteel.gro | Digitale werkplaats Groningen 2019">
            <a:extLst>
              <a:ext uri="{FF2B5EF4-FFF2-40B4-BE49-F238E27FC236}">
                <a16:creationId xmlns:a16="http://schemas.microsoft.com/office/drawing/2014/main" id="{F44E1AF3-B29F-44A0-BD24-BD0EB0CCEE70}"/>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28">
            <a:extLst>
              <a:ext uri="{FF2B5EF4-FFF2-40B4-BE49-F238E27FC236}">
                <a16:creationId xmlns:a16="http://schemas.microsoft.com/office/drawing/2014/main" id="{142EB3A1-6DE5-465F-82F4-309881E3A84E}"/>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Tree>
    <p:extLst>
      <p:ext uri="{BB962C8B-B14F-4D97-AF65-F5344CB8AC3E}">
        <p14:creationId xmlns:p14="http://schemas.microsoft.com/office/powerpoint/2010/main" val="1460856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3338" y="0"/>
            <a:ext cx="2798840"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90709" y="205504"/>
            <a:ext cx="2150745" cy="2246769"/>
          </a:xfrm>
          <a:prstGeom prst="rect">
            <a:avLst/>
          </a:prstGeom>
          <a:noFill/>
        </p:spPr>
        <p:txBody>
          <a:bodyPr wrap="square" rtlCol="0">
            <a:spAutoFit/>
          </a:bodyPr>
          <a:lstStyle/>
          <a:p>
            <a:pPr algn="ctr"/>
            <a:r>
              <a:rPr lang="nl-NL" sz="2800" b="1" dirty="0">
                <a:latin typeface="Open Sans" panose="020B0606030504020204" pitchFamily="34" charset="0"/>
                <a:ea typeface="Open Sans" panose="020B0606030504020204" pitchFamily="34" charset="0"/>
                <a:cs typeface="Open Sans" panose="020B0606030504020204" pitchFamily="34" charset="0"/>
              </a:rPr>
              <a:t>Portfolio-</a:t>
            </a:r>
            <a:br>
              <a:rPr lang="nl-NL" sz="2800" b="1" dirty="0">
                <a:latin typeface="Open Sans" panose="020B0606030504020204" pitchFamily="34" charset="0"/>
                <a:ea typeface="Open Sans" panose="020B0606030504020204" pitchFamily="34" charset="0"/>
                <a:cs typeface="Open Sans" panose="020B0606030504020204" pitchFamily="34" charset="0"/>
              </a:rPr>
            </a:br>
            <a:r>
              <a:rPr lang="nl-NL" sz="2800" b="1" dirty="0">
                <a:latin typeface="Open Sans" panose="020B0606030504020204" pitchFamily="34" charset="0"/>
                <a:ea typeface="Open Sans" panose="020B0606030504020204" pitchFamily="34" charset="0"/>
                <a:cs typeface="Open Sans" panose="020B0606030504020204" pitchFamily="34" charset="0"/>
              </a:rPr>
              <a:t>opdracht 5</a:t>
            </a:r>
            <a:br>
              <a:rPr lang="nl-NL" sz="2800" b="1" dirty="0">
                <a:latin typeface="Open Sans" panose="020B0606030504020204" pitchFamily="34" charset="0"/>
                <a:ea typeface="Open Sans" panose="020B0606030504020204" pitchFamily="34" charset="0"/>
                <a:cs typeface="Open Sans" panose="020B0606030504020204" pitchFamily="34" charset="0"/>
              </a:rPr>
            </a:br>
            <a:endParaRPr lang="nl-NL" sz="2800" b="1" dirty="0">
              <a:latin typeface="Open Sans" panose="020B0606030504020204" pitchFamily="34" charset="0"/>
              <a:ea typeface="Open Sans" panose="020B0606030504020204" pitchFamily="34" charset="0"/>
              <a:cs typeface="Open Sans" panose="020B0606030504020204" pitchFamily="34" charset="0"/>
            </a:endParaRPr>
          </a:p>
          <a:p>
            <a:pPr algn="ctr"/>
            <a:r>
              <a:rPr lang="nl-NL" sz="2800" b="1" dirty="0">
                <a:latin typeface="Open Sans" panose="020B0606030504020204" pitchFamily="34" charset="0"/>
                <a:ea typeface="Open Sans" panose="020B0606030504020204" pitchFamily="34" charset="0"/>
                <a:cs typeface="Open Sans" panose="020B0606030504020204" pitchFamily="34" charset="0"/>
              </a:rPr>
              <a:t>Stelling encryptie</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a:off x="378826" y="2548890"/>
            <a:ext cx="1974509"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pic>
        <p:nvPicPr>
          <p:cNvPr id="8" name="Afbeelding 7">
            <a:extLst>
              <a:ext uri="{FF2B5EF4-FFF2-40B4-BE49-F238E27FC236}">
                <a16:creationId xmlns:a16="http://schemas.microsoft.com/office/drawing/2014/main" id="{BB29CBB2-553A-4F3C-9170-631F44BFB9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978124" y="632792"/>
            <a:ext cx="6079063" cy="3693881"/>
          </a:xfrm>
          <a:prstGeom prst="rect">
            <a:avLst/>
          </a:prstGeom>
        </p:spPr>
      </p:pic>
      <p:pic>
        <p:nvPicPr>
          <p:cNvPr id="4" name="Afbeelding 3" descr="Afbeelding met binnen&#10;&#10;Automatisch gegenereerde beschrijving">
            <a:extLst>
              <a:ext uri="{FF2B5EF4-FFF2-40B4-BE49-F238E27FC236}">
                <a16:creationId xmlns:a16="http://schemas.microsoft.com/office/drawing/2014/main" id="{3F4C3B61-B042-41D1-8F8E-F85C2E5AD5CF}"/>
              </a:ext>
            </a:extLst>
          </p:cNvPr>
          <p:cNvPicPr>
            <a:picLocks noChangeAspect="1"/>
          </p:cNvPicPr>
          <p:nvPr/>
        </p:nvPicPr>
        <p:blipFill>
          <a:blip r:embed="rId5" cstate="screen">
            <a:alphaModFix amt="47000"/>
            <a:extLst>
              <a:ext uri="{28A0092B-C50C-407E-A947-70E740481C1C}">
                <a14:useLocalDpi xmlns:a14="http://schemas.microsoft.com/office/drawing/2010/main"/>
              </a:ext>
            </a:extLst>
          </a:blip>
          <a:stretch>
            <a:fillRect/>
          </a:stretch>
        </p:blipFill>
        <p:spPr>
          <a:xfrm>
            <a:off x="-33339" y="3277607"/>
            <a:ext cx="2798840" cy="1865893"/>
          </a:xfrm>
          <a:prstGeom prst="rect">
            <a:avLst/>
          </a:prstGeom>
        </p:spPr>
      </p:pic>
    </p:spTree>
    <p:extLst>
      <p:ext uri="{BB962C8B-B14F-4D97-AF65-F5344CB8AC3E}">
        <p14:creationId xmlns:p14="http://schemas.microsoft.com/office/powerpoint/2010/main" val="26983942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DuckDuckGo - Wikipedia">
            <a:extLst>
              <a:ext uri="{FF2B5EF4-FFF2-40B4-BE49-F238E27FC236}">
                <a16:creationId xmlns:a16="http://schemas.microsoft.com/office/drawing/2014/main" id="{D9A4CB65-9E79-4D3B-AF36-4E7D59E5BC6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450025" y="708083"/>
            <a:ext cx="2498929" cy="19741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icrosoft Apps">
            <a:extLst>
              <a:ext uri="{FF2B5EF4-FFF2-40B4-BE49-F238E27FC236}">
                <a16:creationId xmlns:a16="http://schemas.microsoft.com/office/drawing/2014/main" id="{B35C935B-1010-493A-8C21-26701E991DA3}"/>
              </a:ext>
            </a:extLst>
          </p:cNvPr>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l="8461" t="5339" r="9204" b="5192"/>
          <a:stretch/>
        </p:blipFill>
        <p:spPr bwMode="auto">
          <a:xfrm>
            <a:off x="6858477" y="730425"/>
            <a:ext cx="1775650" cy="192946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a:extLst>
              <a:ext uri="{FF2B5EF4-FFF2-40B4-BE49-F238E27FC236}">
                <a16:creationId xmlns:a16="http://schemas.microsoft.com/office/drawing/2014/main" id="{9455AD41-614B-4C98-A07D-856E2372319E}"/>
              </a:ext>
            </a:extLst>
          </p:cNvPr>
          <p:cNvCxnSpPr/>
          <p:nvPr/>
        </p:nvCxnSpPr>
        <p:spPr>
          <a:xfrm>
            <a:off x="3071704" y="675738"/>
            <a:ext cx="0" cy="2006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15EF4417-1A7B-4F84-B957-BEF3348C5E33}"/>
              </a:ext>
            </a:extLst>
          </p:cNvPr>
          <p:cNvCxnSpPr/>
          <p:nvPr/>
        </p:nvCxnSpPr>
        <p:spPr>
          <a:xfrm>
            <a:off x="6348047" y="675739"/>
            <a:ext cx="0" cy="2006497"/>
          </a:xfrm>
          <a:prstGeom prst="line">
            <a:avLst/>
          </a:prstGeom>
        </p:spPr>
        <p:style>
          <a:lnRef idx="1">
            <a:schemeClr val="accent1"/>
          </a:lnRef>
          <a:fillRef idx="0">
            <a:schemeClr val="accent1"/>
          </a:fillRef>
          <a:effectRef idx="0">
            <a:schemeClr val="accent1"/>
          </a:effectRef>
          <a:fontRef idx="minor">
            <a:schemeClr val="tx1"/>
          </a:fontRef>
        </p:style>
      </p:cxnSp>
      <p:pic>
        <p:nvPicPr>
          <p:cNvPr id="1028" name="Picture 4" descr="Google Chrome altijd opstarten in een Incognito venster">
            <a:extLst>
              <a:ext uri="{FF2B5EF4-FFF2-40B4-BE49-F238E27FC236}">
                <a16:creationId xmlns:a16="http://schemas.microsoft.com/office/drawing/2014/main" id="{28845F8C-3DD3-422E-8890-ED6CF0E32334}"/>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76524" y="613170"/>
            <a:ext cx="2163978" cy="216397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2">
            <a:extLst>
              <a:ext uri="{FF2B5EF4-FFF2-40B4-BE49-F238E27FC236}">
                <a16:creationId xmlns:a16="http://schemas.microsoft.com/office/drawing/2014/main" id="{7CFCD008-04F9-4833-9B08-025E5C667962}"/>
              </a:ext>
            </a:extLst>
          </p:cNvPr>
          <p:cNvSpPr/>
          <p:nvPr/>
        </p:nvSpPr>
        <p:spPr>
          <a:xfrm>
            <a:off x="0" y="3338620"/>
            <a:ext cx="9143999" cy="134006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DAE0B7DC-244F-4291-919B-336BE6421E1E}"/>
              </a:ext>
            </a:extLst>
          </p:cNvPr>
          <p:cNvSpPr>
            <a:spLocks noGrp="1"/>
          </p:cNvSpPr>
          <p:nvPr>
            <p:ph type="title"/>
          </p:nvPr>
        </p:nvSpPr>
        <p:spPr>
          <a:xfrm>
            <a:off x="1581101" y="3671969"/>
            <a:ext cx="2990898" cy="673361"/>
          </a:xfrm>
        </p:spPr>
        <p:txBody>
          <a:bodyPr>
            <a:normAutofit/>
          </a:bodyPr>
          <a:lstStyle/>
          <a:p>
            <a:pPr algn="r"/>
            <a:r>
              <a:rPr lang="nl-NL" sz="2400" dirty="0">
                <a:latin typeface="Open Sans" panose="020B0606030504020204" pitchFamily="34" charset="0"/>
                <a:ea typeface="Open Sans" panose="020B0606030504020204" pitchFamily="34" charset="0"/>
                <a:cs typeface="Open Sans" panose="020B0606030504020204" pitchFamily="34" charset="0"/>
              </a:rPr>
              <a:t>Tip: Privé browsen?</a:t>
            </a:r>
          </a:p>
        </p:txBody>
      </p:sp>
      <p:sp>
        <p:nvSpPr>
          <p:cNvPr id="2056" name="Content Placeholder 2055">
            <a:extLst>
              <a:ext uri="{FF2B5EF4-FFF2-40B4-BE49-F238E27FC236}">
                <a16:creationId xmlns:a16="http://schemas.microsoft.com/office/drawing/2014/main" id="{79F9BE3E-B5B5-90CE-71D0-7B78D4913FD9}"/>
              </a:ext>
            </a:extLst>
          </p:cNvPr>
          <p:cNvSpPr>
            <a:spLocks noGrp="1"/>
          </p:cNvSpPr>
          <p:nvPr>
            <p:ph idx="1"/>
          </p:nvPr>
        </p:nvSpPr>
        <p:spPr>
          <a:xfrm>
            <a:off x="4609299" y="3558368"/>
            <a:ext cx="3634613" cy="900562"/>
          </a:xfrm>
        </p:spPr>
        <p:txBody>
          <a:bodyPr anchor="ctr">
            <a:normAutofit/>
          </a:bodyPr>
          <a:lstStyle/>
          <a:p>
            <a:pPr>
              <a:buClr>
                <a:schemeClr val="bg1"/>
              </a:buClr>
            </a:pPr>
            <a:r>
              <a:rPr lang="nl-NL" sz="1350" dirty="0">
                <a:latin typeface="Open Sans" panose="020B0606030504020204" pitchFamily="34" charset="0"/>
                <a:ea typeface="Open Sans" panose="020B0606030504020204" pitchFamily="34" charset="0"/>
                <a:cs typeface="Open Sans" panose="020B0606030504020204" pitchFamily="34" charset="0"/>
              </a:rPr>
              <a:t>Incognito/Private modus in browser</a:t>
            </a:r>
          </a:p>
          <a:p>
            <a:pPr>
              <a:buClr>
                <a:schemeClr val="bg1"/>
              </a:buClr>
            </a:pPr>
            <a:r>
              <a:rPr lang="nl-NL" sz="1350" dirty="0">
                <a:latin typeface="Open Sans" panose="020B0606030504020204" pitchFamily="34" charset="0"/>
                <a:ea typeface="Open Sans" panose="020B0606030504020204" pitchFamily="34" charset="0"/>
                <a:cs typeface="Open Sans" panose="020B0606030504020204" pitchFamily="34" charset="0"/>
              </a:rPr>
              <a:t>Zoekmachine </a:t>
            </a:r>
            <a:r>
              <a:rPr lang="nl-NL" sz="1350" dirty="0" err="1">
                <a:latin typeface="Open Sans" panose="020B0606030504020204" pitchFamily="34" charset="0"/>
                <a:ea typeface="Open Sans" panose="020B0606030504020204" pitchFamily="34" charset="0"/>
                <a:cs typeface="Open Sans" panose="020B0606030504020204" pitchFamily="34" charset="0"/>
              </a:rPr>
              <a:t>DuckDuckGO</a:t>
            </a:r>
            <a:endParaRPr lang="nl-NL" sz="1350" dirty="0">
              <a:latin typeface="Open Sans" panose="020B0606030504020204" pitchFamily="34" charset="0"/>
              <a:ea typeface="Open Sans" panose="020B0606030504020204" pitchFamily="34" charset="0"/>
              <a:cs typeface="Open Sans" panose="020B0606030504020204" pitchFamily="34" charset="0"/>
            </a:endParaRPr>
          </a:p>
          <a:p>
            <a:pPr>
              <a:buClr>
                <a:schemeClr val="bg1"/>
              </a:buClr>
            </a:pPr>
            <a:r>
              <a:rPr lang="nl-NL" sz="1350" dirty="0">
                <a:latin typeface="Open Sans" panose="020B0606030504020204" pitchFamily="34" charset="0"/>
                <a:ea typeface="Open Sans" panose="020B0606030504020204" pitchFamily="34" charset="0"/>
                <a:cs typeface="Open Sans" panose="020B0606030504020204" pitchFamily="34" charset="0"/>
              </a:rPr>
              <a:t>VPN (Virtueel Particulier Netwerk)</a:t>
            </a:r>
          </a:p>
        </p:txBody>
      </p:sp>
      <p:pic>
        <p:nvPicPr>
          <p:cNvPr id="10" name="Picture 6" descr="Het nieuwe Kasteel | Kasteel.gro | Digitale werkplaats Groningen 2019">
            <a:extLst>
              <a:ext uri="{FF2B5EF4-FFF2-40B4-BE49-F238E27FC236}">
                <a16:creationId xmlns:a16="http://schemas.microsoft.com/office/drawing/2014/main" id="{B83C12B5-B301-4077-9E37-1ECA7F7F274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28">
            <a:extLst>
              <a:ext uri="{FF2B5EF4-FFF2-40B4-BE49-F238E27FC236}">
                <a16:creationId xmlns:a16="http://schemas.microsoft.com/office/drawing/2014/main" id="{C972EBB7-D9F2-430F-9371-1E6228127494}"/>
              </a:ext>
            </a:extLst>
          </p:cNvPr>
          <p:cNvSpPr txBox="1"/>
          <p:nvPr/>
        </p:nvSpPr>
        <p:spPr>
          <a:xfrm>
            <a:off x="-5557" y="28897"/>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Tree>
    <p:extLst>
      <p:ext uri="{BB962C8B-B14F-4D97-AF65-F5344CB8AC3E}">
        <p14:creationId xmlns:p14="http://schemas.microsoft.com/office/powerpoint/2010/main" val="21201639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301"/>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663664"/>
            <a:ext cx="3365808" cy="2431541"/>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DAAD08"/>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4331569" y="23924"/>
            <a:ext cx="4213466" cy="707886"/>
          </a:xfrm>
          <a:prstGeom prst="rect">
            <a:avLst/>
          </a:prstGeom>
          <a:noFill/>
        </p:spPr>
        <p:txBody>
          <a:bodyPr wrap="square" rtlCol="0">
            <a:spAutoFit/>
          </a:bodyPr>
          <a:lstStyle/>
          <a:p>
            <a:pPr algn="ctr"/>
            <a:r>
              <a:rPr lang="nl-NL" sz="4000" b="1" dirty="0">
                <a:solidFill>
                  <a:schemeClr val="bg1"/>
                </a:solidFill>
                <a:latin typeface="Bebas Neue Regular"/>
                <a:cs typeface="Bebas Neue Regular"/>
              </a:rPr>
              <a:t>Actualiteit</a:t>
            </a:r>
            <a:endParaRPr lang="nl-NL" sz="4000" dirty="0">
              <a:solidFill>
                <a:schemeClr val="bg1"/>
              </a:solidFill>
              <a:latin typeface="Bebas Neue Regular"/>
              <a:cs typeface="Bebas Neue Regular"/>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3F755FF0-D671-41DC-AD42-21D609666B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5428" y="1884321"/>
            <a:ext cx="2813349" cy="1904180"/>
          </a:xfrm>
          <a:prstGeom prst="rect">
            <a:avLst/>
          </a:prstGeom>
        </p:spPr>
      </p:pic>
      <p:sp>
        <p:nvSpPr>
          <p:cNvPr id="14" name="Rectangle 13"/>
          <p:cNvSpPr/>
          <p:nvPr/>
        </p:nvSpPr>
        <p:spPr>
          <a:xfrm>
            <a:off x="128588" y="15005"/>
            <a:ext cx="1052623" cy="203111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CD300"/>
              </a:solidFill>
            </a:endParaRPr>
          </a:p>
        </p:txBody>
      </p:sp>
      <p:sp>
        <p:nvSpPr>
          <p:cNvPr id="16" name="TextBox 15"/>
          <p:cNvSpPr txBox="1"/>
          <p:nvPr/>
        </p:nvSpPr>
        <p:spPr>
          <a:xfrm>
            <a:off x="181044" y="1194691"/>
            <a:ext cx="947710" cy="830997"/>
          </a:xfrm>
          <a:prstGeom prst="rect">
            <a:avLst/>
          </a:prstGeom>
          <a:noFill/>
        </p:spPr>
        <p:txBody>
          <a:bodyPr wrap="square" rtlCol="0">
            <a:spAutoFit/>
          </a:bodyPr>
          <a:lstStyle/>
          <a:p>
            <a:r>
              <a:rPr lang="en-US" sz="4800" b="1" dirty="0">
                <a:latin typeface="Bebas Neue Regular"/>
                <a:cs typeface="Bebas Neue Regular"/>
              </a:rPr>
              <a:t>NOS</a:t>
            </a:r>
            <a:endParaRPr lang="en-US" sz="4800" dirty="0">
              <a:latin typeface="Bebas Neue Regular"/>
              <a:cs typeface="Bebas Neue Regular"/>
            </a:endParaRPr>
          </a:p>
        </p:txBody>
      </p:sp>
      <p:pic>
        <p:nvPicPr>
          <p:cNvPr id="8" name="Afbeelding 7">
            <a:extLst>
              <a:ext uri="{FF2B5EF4-FFF2-40B4-BE49-F238E27FC236}">
                <a16:creationId xmlns:a16="http://schemas.microsoft.com/office/drawing/2014/main" id="{25180F58-D967-47F3-91CF-27A326C6AE9B}"/>
              </a:ext>
            </a:extLst>
          </p:cNvPr>
          <p:cNvPicPr>
            <a:picLocks noChangeAspect="1"/>
          </p:cNvPicPr>
          <p:nvPr/>
        </p:nvPicPr>
        <p:blipFill>
          <a:blip r:embed="rId4"/>
          <a:stretch>
            <a:fillRect/>
          </a:stretch>
        </p:blipFill>
        <p:spPr>
          <a:xfrm>
            <a:off x="3926685" y="673169"/>
            <a:ext cx="5023235" cy="4372202"/>
          </a:xfrm>
          <a:prstGeom prst="rect">
            <a:avLst/>
          </a:prstGeom>
        </p:spPr>
      </p:pic>
    </p:spTree>
    <p:extLst>
      <p:ext uri="{BB962C8B-B14F-4D97-AF65-F5344CB8AC3E}">
        <p14:creationId xmlns:p14="http://schemas.microsoft.com/office/powerpoint/2010/main" val="6336105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12" grpId="0"/>
      <p:bldP spid="17" grpId="0" animBg="1"/>
      <p:bldP spid="14"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6" name="TextBox 5"/>
          <p:cNvSpPr txBox="1"/>
          <p:nvPr/>
        </p:nvSpPr>
        <p:spPr>
          <a:xfrm>
            <a:off x="557976" y="1586412"/>
            <a:ext cx="2628661" cy="369332"/>
          </a:xfrm>
          <a:prstGeom prst="rect">
            <a:avLst/>
          </a:prstGeom>
          <a:noFill/>
        </p:spPr>
        <p:txBody>
          <a:bodyPr wrap="square" rtlCol="0">
            <a:spAutoFit/>
          </a:bodyPr>
          <a:lstStyle/>
          <a:p>
            <a:r>
              <a:rPr lang="nl-NL" dirty="0">
                <a:solidFill>
                  <a:schemeClr val="tx1">
                    <a:lumMod val="65000"/>
                    <a:lumOff val="35000"/>
                  </a:schemeClr>
                </a:solidFill>
                <a:latin typeface="Bebas Neue Book"/>
                <a:cs typeface="Bebas Neue Regular"/>
              </a:rPr>
              <a:t>Nu:</a:t>
            </a:r>
          </a:p>
        </p:txBody>
      </p:sp>
      <p:sp>
        <p:nvSpPr>
          <p:cNvPr id="2" name="TextBox 1"/>
          <p:cNvSpPr txBox="1"/>
          <p:nvPr/>
        </p:nvSpPr>
        <p:spPr>
          <a:xfrm>
            <a:off x="557976" y="2093496"/>
            <a:ext cx="4173597" cy="339837"/>
          </a:xfrm>
          <a:prstGeom prst="rect">
            <a:avLst/>
          </a:prstGeom>
          <a:noFill/>
        </p:spPr>
        <p:txBody>
          <a:bodyPr wrap="square" rtlCol="0">
            <a:spAutoFit/>
          </a:bodyPr>
          <a:lstStyle/>
          <a:p>
            <a:pPr>
              <a:lnSpc>
                <a:spcPct val="150000"/>
              </a:lnSpc>
            </a:pPr>
            <a:r>
              <a:rPr lang="nl-NL" sz="1200" b="1" dirty="0">
                <a:latin typeface="Open Sans"/>
                <a:cs typeface="Open Sans"/>
              </a:rPr>
              <a:t>weet je welke functies cookies hebben;</a:t>
            </a:r>
            <a:endParaRPr lang="nl-NL" sz="1200" dirty="0">
              <a:latin typeface="Open Sans"/>
              <a:cs typeface="Open Sans"/>
            </a:endParaRPr>
          </a:p>
        </p:txBody>
      </p:sp>
      <p:sp>
        <p:nvSpPr>
          <p:cNvPr id="11" name="TextBox 10"/>
          <p:cNvSpPr txBox="1"/>
          <p:nvPr/>
        </p:nvSpPr>
        <p:spPr>
          <a:xfrm>
            <a:off x="557976" y="2564264"/>
            <a:ext cx="4520649" cy="616836"/>
          </a:xfrm>
          <a:prstGeom prst="rect">
            <a:avLst/>
          </a:prstGeom>
          <a:noFill/>
        </p:spPr>
        <p:txBody>
          <a:bodyPr wrap="square" rtlCol="0" anchor="ctr">
            <a:spAutoFit/>
          </a:bodyPr>
          <a:lstStyle/>
          <a:p>
            <a:pPr>
              <a:lnSpc>
                <a:spcPct val="150000"/>
              </a:lnSpc>
            </a:pPr>
            <a:r>
              <a:rPr lang="nl-NL" sz="1200" b="1" dirty="0">
                <a:latin typeface="Open Sans"/>
                <a:cs typeface="Open Sans"/>
              </a:rPr>
              <a:t>ben jij je bewust van welke gegevens er online van jou worden verzameld en wat hier vervolgens mee gebeurt;</a:t>
            </a:r>
            <a:endParaRPr lang="nl-NL" sz="1200" dirty="0">
              <a:latin typeface="Open Sans"/>
              <a:cs typeface="Open Sans"/>
            </a:endParaRPr>
          </a:p>
        </p:txBody>
      </p:sp>
      <p:sp>
        <p:nvSpPr>
          <p:cNvPr id="13" name="TextBox 12"/>
          <p:cNvSpPr txBox="1"/>
          <p:nvPr/>
        </p:nvSpPr>
        <p:spPr>
          <a:xfrm>
            <a:off x="564748" y="3338444"/>
            <a:ext cx="3745152" cy="339837"/>
          </a:xfrm>
          <a:prstGeom prst="rect">
            <a:avLst/>
          </a:prstGeom>
          <a:noFill/>
        </p:spPr>
        <p:txBody>
          <a:bodyPr wrap="square" rtlCol="0">
            <a:spAutoFit/>
          </a:bodyPr>
          <a:lstStyle/>
          <a:p>
            <a:pPr>
              <a:lnSpc>
                <a:spcPct val="150000"/>
              </a:lnSpc>
            </a:pPr>
            <a:r>
              <a:rPr lang="nl-NL" sz="1200" b="1" dirty="0">
                <a:latin typeface="Open Sans"/>
                <a:cs typeface="Open Sans"/>
              </a:rPr>
              <a:t>weet jij wat encryptie is;</a:t>
            </a:r>
            <a:endParaRPr lang="nl-NL" sz="1200" dirty="0">
              <a:latin typeface="Open Sans"/>
              <a:cs typeface="Open Sans"/>
            </a:endParaRPr>
          </a:p>
        </p:txBody>
      </p:sp>
      <p:sp>
        <p:nvSpPr>
          <p:cNvPr id="16" name="Rectangle 15"/>
          <p:cNvSpPr/>
          <p:nvPr/>
        </p:nvSpPr>
        <p:spPr>
          <a:xfrm rot="16200000">
            <a:off x="1901008" y="696802"/>
            <a:ext cx="45719" cy="262866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 name="Oval 11">
            <a:extLst>
              <a:ext uri="{FF2B5EF4-FFF2-40B4-BE49-F238E27FC236}">
                <a16:creationId xmlns:a16="http://schemas.microsoft.com/office/drawing/2014/main" id="{FE4A40D4-BACC-4BF0-92DB-F6819392238F}"/>
              </a:ext>
            </a:extLst>
          </p:cNvPr>
          <p:cNvSpPr/>
          <p:nvPr/>
        </p:nvSpPr>
        <p:spPr>
          <a:xfrm>
            <a:off x="421599" y="224235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18711" y="2698736"/>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21599" y="3474381"/>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
        <p:nvSpPr>
          <p:cNvPr id="18" name="TextBox 12">
            <a:extLst>
              <a:ext uri="{FF2B5EF4-FFF2-40B4-BE49-F238E27FC236}">
                <a16:creationId xmlns:a16="http://schemas.microsoft.com/office/drawing/2014/main" id="{7CCB8731-CF33-406E-86DE-D79AAA877384}"/>
              </a:ext>
            </a:extLst>
          </p:cNvPr>
          <p:cNvSpPr txBox="1"/>
          <p:nvPr/>
        </p:nvSpPr>
        <p:spPr>
          <a:xfrm>
            <a:off x="569525" y="3882246"/>
            <a:ext cx="3745152" cy="339837"/>
          </a:xfrm>
          <a:prstGeom prst="rect">
            <a:avLst/>
          </a:prstGeom>
          <a:noFill/>
        </p:spPr>
        <p:txBody>
          <a:bodyPr wrap="square" rtlCol="0">
            <a:spAutoFit/>
          </a:bodyPr>
          <a:lstStyle/>
          <a:p>
            <a:pPr>
              <a:lnSpc>
                <a:spcPct val="150000"/>
              </a:lnSpc>
            </a:pPr>
            <a:r>
              <a:rPr lang="nl-NL" sz="1200" b="1" dirty="0">
                <a:latin typeface="Open Sans"/>
                <a:cs typeface="Open Sans"/>
              </a:rPr>
              <a:t>weet jij hoe je privé kunt browsen.</a:t>
            </a:r>
            <a:endParaRPr lang="nl-NL" sz="1200" dirty="0">
              <a:latin typeface="Open Sans"/>
              <a:cs typeface="Open Sans"/>
            </a:endParaRPr>
          </a:p>
        </p:txBody>
      </p:sp>
      <p:sp>
        <p:nvSpPr>
          <p:cNvPr id="20" name="Oval 11">
            <a:extLst>
              <a:ext uri="{FF2B5EF4-FFF2-40B4-BE49-F238E27FC236}">
                <a16:creationId xmlns:a16="http://schemas.microsoft.com/office/drawing/2014/main" id="{D7C16FEB-5273-4975-9D83-4E6E64EFD824}"/>
              </a:ext>
            </a:extLst>
          </p:cNvPr>
          <p:cNvSpPr/>
          <p:nvPr/>
        </p:nvSpPr>
        <p:spPr>
          <a:xfrm>
            <a:off x="447548" y="403107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Afbeelding 6" descr="Afbeelding met tekst&#10;&#10;Automatisch gegenereerde beschrijving">
            <a:extLst>
              <a:ext uri="{FF2B5EF4-FFF2-40B4-BE49-F238E27FC236}">
                <a16:creationId xmlns:a16="http://schemas.microsoft.com/office/drawing/2014/main" id="{08EFF1EA-4D7C-4D0B-8478-B10C0ABDF5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15000" y="-10796"/>
            <a:ext cx="3429000" cy="5154296"/>
          </a:xfrm>
          <a:prstGeom prst="rect">
            <a:avLst/>
          </a:prstGeom>
        </p:spPr>
      </p:pic>
    </p:spTree>
    <p:extLst>
      <p:ext uri="{BB962C8B-B14F-4D97-AF65-F5344CB8AC3E}">
        <p14:creationId xmlns:p14="http://schemas.microsoft.com/office/powerpoint/2010/main" val="369282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3" grpId="0"/>
      <p:bldP spid="16" grpId="0" animBg="1"/>
      <p:bldP spid="25" grpId="0" animBg="1"/>
      <p:bldP spid="22" grpId="0" animBg="1"/>
      <p:bldP spid="23" grpId="0" animBg="1"/>
      <p:bldP spid="26" grpId="0" animBg="1"/>
      <p:bldP spid="18" grpId="0"/>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58257"/>
            <a:ext cx="9144001" cy="3485243"/>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ounded Rectangle 26">
            <a:extLst>
              <a:ext uri="{FF2B5EF4-FFF2-40B4-BE49-F238E27FC236}">
                <a16:creationId xmlns:a16="http://schemas.microsoft.com/office/drawing/2014/main" id="{1B10F861-B8F1-49C7-BD58-EAB20CEE7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1817370"/>
            <a:ext cx="4210176"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5">
            <a:hlinkClick r:id="rId3"/>
            <a:extLst>
              <a:ext uri="{FF2B5EF4-FFF2-40B4-BE49-F238E27FC236}">
                <a16:creationId xmlns:a16="http://schemas.microsoft.com/office/drawing/2014/main" id="{0743D7D7-E4C9-49A8-A473-1AAA378BAD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695" y="2056797"/>
            <a:ext cx="2913132" cy="2468880"/>
          </a:xfrm>
          <a:prstGeom prst="rect">
            <a:avLst/>
          </a:prstGeom>
        </p:spPr>
      </p:pic>
      <p:sp>
        <p:nvSpPr>
          <p:cNvPr id="8" name="Rounded Rectangle 16">
            <a:extLst>
              <a:ext uri="{FF2B5EF4-FFF2-40B4-BE49-F238E27FC236}">
                <a16:creationId xmlns:a16="http://schemas.microsoft.com/office/drawing/2014/main" id="{61F6E425-22AB-4DA2-8FAC-58ADB58EF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1817370"/>
            <a:ext cx="4210177"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7">
            <a:hlinkClick r:id="rId3"/>
            <a:extLst>
              <a:ext uri="{FF2B5EF4-FFF2-40B4-BE49-F238E27FC236}">
                <a16:creationId xmlns:a16="http://schemas.microsoft.com/office/drawing/2014/main" id="{BC6B3D05-DE96-478D-B015-70EE2F6069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5637" y="2056797"/>
            <a:ext cx="3604204" cy="2468880"/>
          </a:xfrm>
          <a:prstGeom prst="rect">
            <a:avLst/>
          </a:prstGeom>
        </p:spPr>
      </p:pic>
      <p:sp>
        <p:nvSpPr>
          <p:cNvPr id="12" name="Tekstvak 11">
            <a:extLst>
              <a:ext uri="{FF2B5EF4-FFF2-40B4-BE49-F238E27FC236}">
                <a16:creationId xmlns:a16="http://schemas.microsoft.com/office/drawing/2014/main" id="{56C0713C-85C0-412B-8A3A-6F8C04E4DB98}"/>
              </a:ext>
            </a:extLst>
          </p:cNvPr>
          <p:cNvSpPr txBox="1"/>
          <p:nvPr/>
        </p:nvSpPr>
        <p:spPr>
          <a:xfrm>
            <a:off x="554646" y="184574"/>
            <a:ext cx="8272830" cy="1324195"/>
          </a:xfrm>
          <a:prstGeom prst="rect">
            <a:avLst/>
          </a:prstGeom>
        </p:spPr>
        <p:txBody>
          <a:bodyPr vert="horz" lIns="91440" tIns="45720" rIns="91440" bIns="45720" rtlCol="0" anchor="ctr">
            <a:normAutofit lnSpcReduction="10000"/>
          </a:bodyPr>
          <a:lstStyle/>
          <a:p>
            <a:pPr algn="ctr" defTabSz="914400">
              <a:lnSpc>
                <a:spcPct val="90000"/>
              </a:lnSpc>
              <a:spcAft>
                <a:spcPts val="600"/>
              </a:spcAft>
            </a:pPr>
            <a:r>
              <a:rPr lang="nl-NL" sz="1500" b="1" dirty="0"/>
              <a:t>EINDE LES</a:t>
            </a:r>
          </a:p>
          <a:p>
            <a:pPr algn="ctr" defTabSz="914400">
              <a:lnSpc>
                <a:spcPct val="90000"/>
              </a:lnSpc>
              <a:spcAft>
                <a:spcPts val="600"/>
              </a:spcAft>
            </a:pPr>
            <a:r>
              <a:rPr lang="nl-NL" sz="1500" dirty="0"/>
              <a:t>Deze les valt onder de Creative </a:t>
            </a:r>
            <a:r>
              <a:rPr lang="nl-NL" sz="1500" dirty="0" err="1"/>
              <a:t>Commons</a:t>
            </a:r>
            <a:r>
              <a:rPr lang="nl-NL" sz="1500" dirty="0"/>
              <a:t> regelgeving. De les mag worden gedeeld en aangepast voor non-commerciële doeleinden.</a:t>
            </a:r>
          </a:p>
          <a:p>
            <a:pPr algn="ctr" defTabSz="914400">
              <a:lnSpc>
                <a:spcPct val="90000"/>
              </a:lnSpc>
              <a:spcAft>
                <a:spcPts val="600"/>
              </a:spcAft>
            </a:pPr>
            <a:endParaRPr lang="en-US" sz="1500" dirty="0"/>
          </a:p>
          <a:p>
            <a:pPr algn="ctr" defTabSz="914400">
              <a:lnSpc>
                <a:spcPct val="90000"/>
              </a:lnSpc>
              <a:spcAft>
                <a:spcPts val="600"/>
              </a:spcAft>
            </a:pPr>
            <a:r>
              <a:rPr lang="en-GB" sz="1600" dirty="0">
                <a:solidFill>
                  <a:srgbClr val="FCD300"/>
                </a:solidFill>
                <a:hlinkClick r:id="rId6">
                  <a:extLst>
                    <a:ext uri="{A12FA001-AC4F-418D-AE19-62706E023703}">
                      <ahyp:hlinkClr xmlns:ahyp="http://schemas.microsoft.com/office/drawing/2018/hyperlinkcolor" val="tx"/>
                    </a:ext>
                  </a:extLst>
                </a:hlinkClick>
              </a:rPr>
              <a:t>https://creativecommons.org/licenses/by-nc-sa/4.0/legalcode.nl</a:t>
            </a:r>
            <a:endParaRPr lang="en-GB" sz="1600" dirty="0">
              <a:solidFill>
                <a:srgbClr val="FCD300"/>
              </a:solidFill>
            </a:endParaRPr>
          </a:p>
        </p:txBody>
      </p:sp>
    </p:spTree>
    <p:extLst>
      <p:ext uri="{BB962C8B-B14F-4D97-AF65-F5344CB8AC3E}">
        <p14:creationId xmlns:p14="http://schemas.microsoft.com/office/powerpoint/2010/main" val="3518323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 y="0"/>
            <a:ext cx="2257062"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132529" y="2097500"/>
            <a:ext cx="1985553" cy="461665"/>
          </a:xfrm>
          <a:prstGeom prst="rect">
            <a:avLst/>
          </a:prstGeom>
          <a:noFill/>
        </p:spPr>
        <p:txBody>
          <a:bodyPr wrap="square" rtlCol="0">
            <a:spAutoFit/>
          </a:bodyPr>
          <a:lstStyle/>
          <a:p>
            <a:pPr algn="ctr"/>
            <a:r>
              <a:rPr lang="nl-NL" sz="2400" b="1" dirty="0">
                <a:latin typeface="Open Sans" panose="020B0606030504020204" pitchFamily="34" charset="0"/>
                <a:ea typeface="Open Sans" panose="020B0606030504020204" pitchFamily="34" charset="0"/>
                <a:cs typeface="Open Sans" panose="020B0606030504020204" pitchFamily="34" charset="0"/>
              </a:rPr>
              <a:t>Vooruitblik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376034" y="2561476"/>
            <a:ext cx="1509654"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kstvak 11">
            <a:extLst>
              <a:ext uri="{FF2B5EF4-FFF2-40B4-BE49-F238E27FC236}">
                <a16:creationId xmlns:a16="http://schemas.microsoft.com/office/drawing/2014/main" id="{D57BBFE9-46C5-44A4-8AC7-0F4E7624BA8E}"/>
              </a:ext>
            </a:extLst>
          </p:cNvPr>
          <p:cNvSpPr txBox="1"/>
          <p:nvPr/>
        </p:nvSpPr>
        <p:spPr>
          <a:xfrm>
            <a:off x="3023966" y="788550"/>
            <a:ext cx="4446897" cy="3693319"/>
          </a:xfrm>
          <a:prstGeom prst="rect">
            <a:avLst/>
          </a:prstGeom>
          <a:noFill/>
        </p:spPr>
        <p:txBody>
          <a:bodyPr wrap="square">
            <a:spAutoFit/>
          </a:bodyPr>
          <a:lstStyle/>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Terugblik; </a:t>
            </a:r>
            <a:r>
              <a:rPr lang="nl-NL" dirty="0" err="1">
                <a:latin typeface="Open Sans" panose="020B0606030504020204" pitchFamily="34" charset="0"/>
                <a:ea typeface="Open Sans" panose="020B0606030504020204" pitchFamily="34" charset="0"/>
                <a:cs typeface="Open Sans" panose="020B0606030504020204" pitchFamily="34" charset="0"/>
              </a:rPr>
              <a:t>Kahoot</a:t>
            </a:r>
            <a:endParaRPr lang="nl-NL" dirty="0">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Cookies</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Encryptie – versleuteling</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Privé browsen</a:t>
            </a:r>
          </a:p>
          <a:p>
            <a:pPr marL="742950" lvl="1" indent="-285750">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Incognito</a:t>
            </a:r>
          </a:p>
          <a:p>
            <a:pPr marL="742950" lvl="1" indent="-285750">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DuckDuckGo</a:t>
            </a:r>
          </a:p>
          <a:p>
            <a:pPr marL="742950" lvl="1" indent="-285750">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VPN</a:t>
            </a:r>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Tree>
    <p:extLst>
      <p:ext uri="{BB962C8B-B14F-4D97-AF65-F5344CB8AC3E}">
        <p14:creationId xmlns:p14="http://schemas.microsoft.com/office/powerpoint/2010/main" val="42838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Kahoot! - Wikipedia">
            <a:hlinkClick r:id="rId3"/>
            <a:extLst>
              <a:ext uri="{FF2B5EF4-FFF2-40B4-BE49-F238E27FC236}">
                <a16:creationId xmlns:a16="http://schemas.microsoft.com/office/drawing/2014/main" id="{97AA618A-1CD1-4186-A818-ECA519FA479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53790" y="1372627"/>
            <a:ext cx="7036419" cy="2398246"/>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AD0C9197-A718-450F-95EE-AB9706E8680D}"/>
              </a:ext>
            </a:extLst>
          </p:cNvPr>
          <p:cNvSpPr txBox="1"/>
          <p:nvPr/>
        </p:nvSpPr>
        <p:spPr>
          <a:xfrm>
            <a:off x="2762018" y="4032646"/>
            <a:ext cx="4570605" cy="300082"/>
          </a:xfrm>
          <a:prstGeom prst="rect">
            <a:avLst/>
          </a:prstGeom>
          <a:noFill/>
        </p:spPr>
        <p:txBody>
          <a:bodyPr wrap="square">
            <a:spAutoFit/>
          </a:bodyPr>
          <a:lstStyle/>
          <a:p>
            <a:r>
              <a:rPr lang="nl-NL" sz="1350" i="1" dirty="0"/>
              <a:t>Klik op afbeelding voor het openen van de quiz.</a:t>
            </a:r>
          </a:p>
        </p:txBody>
      </p:sp>
    </p:spTree>
    <p:extLst>
      <p:ext uri="{BB962C8B-B14F-4D97-AF65-F5344CB8AC3E}">
        <p14:creationId xmlns:p14="http://schemas.microsoft.com/office/powerpoint/2010/main" val="2334962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6" name="TextBox 5"/>
          <p:cNvSpPr txBox="1"/>
          <p:nvPr/>
        </p:nvSpPr>
        <p:spPr>
          <a:xfrm>
            <a:off x="557976" y="1435768"/>
            <a:ext cx="2999840" cy="369332"/>
          </a:xfrm>
          <a:prstGeom prst="rect">
            <a:avLst/>
          </a:prstGeom>
          <a:noFill/>
        </p:spPr>
        <p:txBody>
          <a:bodyPr wrap="square" rtlCol="0">
            <a:spAutoFit/>
          </a:bodyPr>
          <a:lstStyle/>
          <a:p>
            <a:r>
              <a:rPr lang="nl-NL" dirty="0">
                <a:solidFill>
                  <a:schemeClr val="tx1">
                    <a:lumMod val="65000"/>
                    <a:lumOff val="35000"/>
                  </a:schemeClr>
                </a:solidFill>
                <a:latin typeface="Bebas Neue Book"/>
                <a:cs typeface="Bebas Neue Regular"/>
              </a:rPr>
              <a:t>Aan het einde van de les:</a:t>
            </a:r>
          </a:p>
        </p:txBody>
      </p:sp>
      <p:sp>
        <p:nvSpPr>
          <p:cNvPr id="2" name="TextBox 1"/>
          <p:cNvSpPr txBox="1"/>
          <p:nvPr/>
        </p:nvSpPr>
        <p:spPr>
          <a:xfrm>
            <a:off x="557976" y="2072438"/>
            <a:ext cx="4173597" cy="339837"/>
          </a:xfrm>
          <a:prstGeom prst="rect">
            <a:avLst/>
          </a:prstGeom>
          <a:noFill/>
        </p:spPr>
        <p:txBody>
          <a:bodyPr wrap="square" rtlCol="0">
            <a:spAutoFit/>
          </a:bodyPr>
          <a:lstStyle/>
          <a:p>
            <a:pPr>
              <a:lnSpc>
                <a:spcPct val="150000"/>
              </a:lnSpc>
            </a:pPr>
            <a:r>
              <a:rPr lang="nl-NL" sz="1200" b="1" dirty="0">
                <a:latin typeface="Open Sans"/>
                <a:cs typeface="Open Sans"/>
              </a:rPr>
              <a:t>weet je welke functies cookies hebben;</a:t>
            </a:r>
            <a:endParaRPr lang="nl-NL" sz="1200" dirty="0">
              <a:latin typeface="Open Sans"/>
              <a:cs typeface="Open Sans"/>
            </a:endParaRPr>
          </a:p>
        </p:txBody>
      </p:sp>
      <p:sp>
        <p:nvSpPr>
          <p:cNvPr id="11" name="TextBox 10"/>
          <p:cNvSpPr txBox="1"/>
          <p:nvPr/>
        </p:nvSpPr>
        <p:spPr>
          <a:xfrm>
            <a:off x="547523" y="2564264"/>
            <a:ext cx="4520649" cy="616836"/>
          </a:xfrm>
          <a:prstGeom prst="rect">
            <a:avLst/>
          </a:prstGeom>
          <a:noFill/>
        </p:spPr>
        <p:txBody>
          <a:bodyPr wrap="square" rtlCol="0" anchor="ctr">
            <a:spAutoFit/>
          </a:bodyPr>
          <a:lstStyle/>
          <a:p>
            <a:pPr>
              <a:lnSpc>
                <a:spcPct val="150000"/>
              </a:lnSpc>
            </a:pPr>
            <a:r>
              <a:rPr lang="nl-NL" sz="1200" b="1" dirty="0">
                <a:latin typeface="Open Sans"/>
                <a:cs typeface="Open Sans"/>
              </a:rPr>
              <a:t>ben jij je bewust van welke gegevens er online van jou worden verzameld en wat hier vervolgens mee gebeurt;</a:t>
            </a:r>
            <a:endParaRPr lang="nl-NL" sz="1200" dirty="0">
              <a:latin typeface="Open Sans"/>
              <a:cs typeface="Open Sans"/>
            </a:endParaRPr>
          </a:p>
        </p:txBody>
      </p:sp>
      <p:sp>
        <p:nvSpPr>
          <p:cNvPr id="13" name="TextBox 12"/>
          <p:cNvSpPr txBox="1"/>
          <p:nvPr/>
        </p:nvSpPr>
        <p:spPr>
          <a:xfrm>
            <a:off x="557976" y="3342292"/>
            <a:ext cx="3745152" cy="339837"/>
          </a:xfrm>
          <a:prstGeom prst="rect">
            <a:avLst/>
          </a:prstGeom>
          <a:noFill/>
        </p:spPr>
        <p:txBody>
          <a:bodyPr wrap="square" rtlCol="0">
            <a:spAutoFit/>
          </a:bodyPr>
          <a:lstStyle/>
          <a:p>
            <a:pPr>
              <a:lnSpc>
                <a:spcPct val="150000"/>
              </a:lnSpc>
            </a:pPr>
            <a:r>
              <a:rPr lang="nl-NL" sz="1200" b="1" dirty="0">
                <a:latin typeface="Open Sans"/>
                <a:cs typeface="Open Sans"/>
              </a:rPr>
              <a:t>weet jij wat encryptie is;</a:t>
            </a:r>
            <a:endParaRPr lang="nl-NL" sz="1200" dirty="0">
              <a:latin typeface="Open Sans"/>
              <a:cs typeface="Open Sans"/>
            </a:endParaRPr>
          </a:p>
        </p:txBody>
      </p:sp>
      <p:sp>
        <p:nvSpPr>
          <p:cNvPr id="16" name="Rectangle 15"/>
          <p:cNvSpPr/>
          <p:nvPr/>
        </p:nvSpPr>
        <p:spPr>
          <a:xfrm rot="16200000">
            <a:off x="1762558" y="711206"/>
            <a:ext cx="45719" cy="237276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 name="Oval 11">
            <a:extLst>
              <a:ext uri="{FF2B5EF4-FFF2-40B4-BE49-F238E27FC236}">
                <a16:creationId xmlns:a16="http://schemas.microsoft.com/office/drawing/2014/main" id="{FE4A40D4-BACC-4BF0-92DB-F6819392238F}"/>
              </a:ext>
            </a:extLst>
          </p:cNvPr>
          <p:cNvSpPr/>
          <p:nvPr/>
        </p:nvSpPr>
        <p:spPr>
          <a:xfrm>
            <a:off x="421599" y="224235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18711" y="2698736"/>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21599" y="3474381"/>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
        <p:nvSpPr>
          <p:cNvPr id="18" name="TextBox 12">
            <a:extLst>
              <a:ext uri="{FF2B5EF4-FFF2-40B4-BE49-F238E27FC236}">
                <a16:creationId xmlns:a16="http://schemas.microsoft.com/office/drawing/2014/main" id="{7CCB8731-CF33-406E-86DE-D79AAA877384}"/>
              </a:ext>
            </a:extLst>
          </p:cNvPr>
          <p:cNvSpPr txBox="1"/>
          <p:nvPr/>
        </p:nvSpPr>
        <p:spPr>
          <a:xfrm>
            <a:off x="547523" y="3873848"/>
            <a:ext cx="3745152" cy="339837"/>
          </a:xfrm>
          <a:prstGeom prst="rect">
            <a:avLst/>
          </a:prstGeom>
          <a:noFill/>
        </p:spPr>
        <p:txBody>
          <a:bodyPr wrap="square" rtlCol="0">
            <a:spAutoFit/>
          </a:bodyPr>
          <a:lstStyle/>
          <a:p>
            <a:pPr>
              <a:lnSpc>
                <a:spcPct val="150000"/>
              </a:lnSpc>
            </a:pPr>
            <a:r>
              <a:rPr lang="nl-NL" sz="1200" b="1" dirty="0">
                <a:latin typeface="Open Sans"/>
                <a:cs typeface="Open Sans"/>
              </a:rPr>
              <a:t>weet jij hoe je privé kunt browsen.</a:t>
            </a:r>
            <a:endParaRPr lang="nl-NL" sz="1200" dirty="0">
              <a:latin typeface="Open Sans"/>
              <a:cs typeface="Open Sans"/>
            </a:endParaRPr>
          </a:p>
        </p:txBody>
      </p:sp>
      <p:sp>
        <p:nvSpPr>
          <p:cNvPr id="20" name="Oval 11">
            <a:extLst>
              <a:ext uri="{FF2B5EF4-FFF2-40B4-BE49-F238E27FC236}">
                <a16:creationId xmlns:a16="http://schemas.microsoft.com/office/drawing/2014/main" id="{D7C16FEB-5273-4975-9D83-4E6E64EFD824}"/>
              </a:ext>
            </a:extLst>
          </p:cNvPr>
          <p:cNvSpPr/>
          <p:nvPr/>
        </p:nvSpPr>
        <p:spPr>
          <a:xfrm>
            <a:off x="418646" y="400261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Afbeelding 6" descr="Afbeelding met tekst&#10;&#10;Automatisch gegenereerde beschrijving">
            <a:extLst>
              <a:ext uri="{FF2B5EF4-FFF2-40B4-BE49-F238E27FC236}">
                <a16:creationId xmlns:a16="http://schemas.microsoft.com/office/drawing/2014/main" id="{08EFF1EA-4D7C-4D0B-8478-B10C0ABDF5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15000" y="-10796"/>
            <a:ext cx="3429000" cy="5154296"/>
          </a:xfrm>
          <a:prstGeom prst="rect">
            <a:avLst/>
          </a:prstGeom>
        </p:spPr>
      </p:pic>
    </p:spTree>
    <p:extLst>
      <p:ext uri="{BB962C8B-B14F-4D97-AF65-F5344CB8AC3E}">
        <p14:creationId xmlns:p14="http://schemas.microsoft.com/office/powerpoint/2010/main" val="1559263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3" grpId="0"/>
      <p:bldP spid="16" grpId="0" animBg="1"/>
      <p:bldP spid="25" grpId="0" animBg="1"/>
      <p:bldP spid="22" grpId="0" animBg="1"/>
      <p:bldP spid="23" grpId="0" animBg="1"/>
      <p:bldP spid="26" grpId="0" animBg="1"/>
      <p:bldP spid="18" grpId="0"/>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45661" y="178931"/>
            <a:ext cx="8666328" cy="478563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570421" y="1784350"/>
            <a:ext cx="3832374" cy="2485552"/>
          </a:xfrm>
          <a:prstGeom prst="rect">
            <a:avLst/>
          </a:prstGeom>
          <a:noFill/>
        </p:spPr>
        <p:txBody>
          <a:bodyPr wrap="square" rtlCol="0">
            <a:spAutoFit/>
          </a:bodyPr>
          <a:lstStyle/>
          <a:p>
            <a:pPr>
              <a:lnSpc>
                <a:spcPct val="200000"/>
              </a:lnSpc>
              <a:buFont typeface="Wingdings" panose="05000000000000000000" pitchFamily="2" charset="2"/>
              <a:buChar char="ü"/>
            </a:pPr>
            <a:r>
              <a:rPr lang="nl-NL" sz="1600" dirty="0"/>
              <a:t> Wees nieuwsgierig</a:t>
            </a:r>
          </a:p>
          <a:p>
            <a:pPr>
              <a:lnSpc>
                <a:spcPct val="200000"/>
              </a:lnSpc>
              <a:buFont typeface="Wingdings" panose="05000000000000000000" pitchFamily="2" charset="2"/>
              <a:buChar char="ü"/>
            </a:pPr>
            <a:r>
              <a:rPr lang="nl-NL" sz="1600" dirty="0"/>
              <a:t> Luister zonder oordeel</a:t>
            </a:r>
          </a:p>
          <a:p>
            <a:pPr>
              <a:lnSpc>
                <a:spcPct val="200000"/>
              </a:lnSpc>
              <a:buFont typeface="Wingdings" panose="05000000000000000000" pitchFamily="2" charset="2"/>
              <a:buChar char="ü"/>
            </a:pPr>
            <a:r>
              <a:rPr lang="nl-NL" sz="1600" dirty="0"/>
              <a:t> Wees flexibel</a:t>
            </a:r>
          </a:p>
          <a:p>
            <a:pPr>
              <a:lnSpc>
                <a:spcPct val="200000"/>
              </a:lnSpc>
              <a:buFont typeface="Wingdings" panose="05000000000000000000" pitchFamily="2" charset="2"/>
              <a:buChar char="ü"/>
            </a:pPr>
            <a:r>
              <a:rPr lang="nl-NL" sz="1600" dirty="0"/>
              <a:t> Sta open voor de mening van anderen</a:t>
            </a:r>
          </a:p>
          <a:p>
            <a:pPr>
              <a:lnSpc>
                <a:spcPct val="200000"/>
              </a:lnSpc>
              <a:buFont typeface="Wingdings" panose="05000000000000000000" pitchFamily="2" charset="2"/>
              <a:buChar char="ü"/>
            </a:pPr>
            <a:r>
              <a:rPr lang="nl-NL" sz="1600" dirty="0"/>
              <a:t> Wees bereid je mening te heroverwegen</a:t>
            </a:r>
          </a:p>
        </p:txBody>
      </p:sp>
      <p:sp>
        <p:nvSpPr>
          <p:cNvPr id="4" name="Rectangle 3"/>
          <p:cNvSpPr/>
          <p:nvPr/>
        </p:nvSpPr>
        <p:spPr>
          <a:xfrm>
            <a:off x="525580" y="674185"/>
            <a:ext cx="3626543" cy="830997"/>
          </a:xfrm>
          <a:prstGeom prst="rect">
            <a:avLst/>
          </a:prstGeom>
        </p:spPr>
        <p:txBody>
          <a:bodyPr wrap="square">
            <a:spAutoFit/>
          </a:bodyPr>
          <a:lstStyle/>
          <a:p>
            <a:r>
              <a:rPr lang="nl-NL" sz="2400" b="1" dirty="0">
                <a:latin typeface="Bebas Neue Book" pitchFamily="50" charset="0"/>
              </a:rPr>
              <a:t>Daag jij jezelf uit weer een kritische denker te zijn?</a:t>
            </a:r>
          </a:p>
        </p:txBody>
      </p:sp>
      <p:pic>
        <p:nvPicPr>
          <p:cNvPr id="1026" name="Picture 2">
            <a:extLst>
              <a:ext uri="{FF2B5EF4-FFF2-40B4-BE49-F238E27FC236}">
                <a16:creationId xmlns:a16="http://schemas.microsoft.com/office/drawing/2014/main" id="{E11F78C0-00AE-4161-9D8A-1802F2173E9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572000" y="441374"/>
            <a:ext cx="4170784" cy="4185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9088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0025" y="364300"/>
            <a:ext cx="7463946" cy="830997"/>
          </a:xfrm>
          <a:prstGeom prst="rect">
            <a:avLst/>
          </a:prstGeom>
          <a:noFill/>
        </p:spPr>
        <p:txBody>
          <a:bodyPr wrap="square" rtlCol="0">
            <a:spAutoFit/>
          </a:bodyPr>
          <a:lstStyle/>
          <a:p>
            <a:pPr algn="ctr"/>
            <a:r>
              <a:rPr lang="nl-NL" sz="2800" b="1" dirty="0">
                <a:solidFill>
                  <a:srgbClr val="FCD300"/>
                </a:solidFill>
                <a:latin typeface="Open Sans"/>
                <a:cs typeface="Open Sans"/>
              </a:rPr>
              <a:t>Video: </a:t>
            </a:r>
            <a:r>
              <a:rPr lang="nl-NL" sz="2800" b="1" dirty="0">
                <a:latin typeface="Open Sans"/>
                <a:cs typeface="Open Sans"/>
              </a:rPr>
              <a:t>cookies</a:t>
            </a:r>
          </a:p>
          <a:p>
            <a:pPr algn="ctr"/>
            <a:r>
              <a:rPr lang="nl-NL" sz="2000" b="1" dirty="0">
                <a:latin typeface="Open Sans"/>
                <a:cs typeface="Open Sans"/>
              </a:rPr>
              <a:t>Wat zijn cookies? Waarom vragen websites hierom?</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33" y="4718566"/>
            <a:ext cx="4183133" cy="369332"/>
          </a:xfrm>
          <a:prstGeom prst="rect">
            <a:avLst/>
          </a:prstGeom>
          <a:noFill/>
        </p:spPr>
        <p:txBody>
          <a:bodyPr wrap="none" rtlCol="0">
            <a:spAutoFit/>
          </a:bodyPr>
          <a:lstStyle/>
          <a:p>
            <a:r>
              <a:rPr lang="nl-NL" i="1" dirty="0"/>
              <a:t>Klik op de afbeelding voor weergave video.</a:t>
            </a:r>
          </a:p>
        </p:txBody>
      </p:sp>
      <p:pic>
        <p:nvPicPr>
          <p:cNvPr id="8" name="Picture 6" descr="Het nieuwe Kasteel | Kasteel.gro | Digitale werkplaats Groningen 2019">
            <a:extLst>
              <a:ext uri="{FF2B5EF4-FFF2-40B4-BE49-F238E27FC236}">
                <a16:creationId xmlns:a16="http://schemas.microsoft.com/office/drawing/2014/main" id="{0D1AA66D-F4C4-40E2-BB0A-8AA20F32C81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28">
            <a:extLst>
              <a:ext uri="{FF2B5EF4-FFF2-40B4-BE49-F238E27FC236}">
                <a16:creationId xmlns:a16="http://schemas.microsoft.com/office/drawing/2014/main" id="{22382AA3-A7BC-4C30-BB07-F4704D7EB240}"/>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pic>
        <p:nvPicPr>
          <p:cNvPr id="4" name="Afbeelding 3" descr="Afbeelding met binnen, persoon&#10;&#10;Automatisch gegenereerde beschrijving">
            <a:hlinkClick r:id="rId4"/>
            <a:extLst>
              <a:ext uri="{FF2B5EF4-FFF2-40B4-BE49-F238E27FC236}">
                <a16:creationId xmlns:a16="http://schemas.microsoft.com/office/drawing/2014/main" id="{5D997A8F-72AC-4BB3-8CEE-227262B959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7344" y="1250532"/>
            <a:ext cx="5112642" cy="3412798"/>
          </a:xfrm>
          <a:prstGeom prst="rect">
            <a:avLst/>
          </a:prstGeom>
        </p:spPr>
      </p:pic>
    </p:spTree>
    <p:extLst>
      <p:ext uri="{BB962C8B-B14F-4D97-AF65-F5344CB8AC3E}">
        <p14:creationId xmlns:p14="http://schemas.microsoft.com/office/powerpoint/2010/main" val="3277956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6763" y="0"/>
            <a:ext cx="2384203"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kstvak 12">
            <a:extLst>
              <a:ext uri="{FF2B5EF4-FFF2-40B4-BE49-F238E27FC236}">
                <a16:creationId xmlns:a16="http://schemas.microsoft.com/office/drawing/2014/main" id="{F840D6E9-D9DB-484B-885A-41CDD5D58ECB}"/>
              </a:ext>
            </a:extLst>
          </p:cNvPr>
          <p:cNvSpPr txBox="1"/>
          <p:nvPr/>
        </p:nvSpPr>
        <p:spPr>
          <a:xfrm>
            <a:off x="-6763" y="1916335"/>
            <a:ext cx="2384203" cy="830997"/>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Een voorbeeld van NU.nl</a:t>
            </a:r>
            <a:endParaRPr lang="nl-NL" sz="24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21">
            <a:extLst>
              <a:ext uri="{FF2B5EF4-FFF2-40B4-BE49-F238E27FC236}">
                <a16:creationId xmlns:a16="http://schemas.microsoft.com/office/drawing/2014/main" id="{DF06821E-8768-4327-A044-FD498CEBB027}"/>
              </a:ext>
            </a:extLst>
          </p:cNvPr>
          <p:cNvSpPr/>
          <p:nvPr/>
        </p:nvSpPr>
        <p:spPr>
          <a:xfrm flipV="1">
            <a:off x="278801" y="2773450"/>
            <a:ext cx="1813074"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Afbeelding 7">
            <a:extLst>
              <a:ext uri="{FF2B5EF4-FFF2-40B4-BE49-F238E27FC236}">
                <a16:creationId xmlns:a16="http://schemas.microsoft.com/office/drawing/2014/main" id="{3705FE85-E9D7-4D69-9507-C0681568E3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99423" y="285592"/>
            <a:ext cx="4274104" cy="4358494"/>
          </a:xfrm>
          <a:prstGeom prst="rect">
            <a:avLst/>
          </a:prstGeom>
        </p:spPr>
      </p:pic>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pic>
        <p:nvPicPr>
          <p:cNvPr id="12" name="Picture 4">
            <a:extLst>
              <a:ext uri="{FF2B5EF4-FFF2-40B4-BE49-F238E27FC236}">
                <a16:creationId xmlns:a16="http://schemas.microsoft.com/office/drawing/2014/main" id="{D3534CD0-237C-4523-BB78-7A0C2CB3CFF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925044" y="3256842"/>
            <a:ext cx="861433" cy="80621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798110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9206" y="687098"/>
            <a:ext cx="1092356" cy="523220"/>
          </a:xfrm>
          <a:prstGeom prst="rect">
            <a:avLst/>
          </a:prstGeom>
          <a:noFill/>
        </p:spPr>
        <p:txBody>
          <a:bodyPr wrap="square" rtlCol="0">
            <a:spAutoFit/>
          </a:bodyPr>
          <a:lstStyle/>
          <a:p>
            <a:r>
              <a:rPr lang="nl-NL" sz="2800" dirty="0">
                <a:latin typeface="Bebas Neue Regular"/>
                <a:cs typeface="Open Sans" panose="020B0606030504020204" pitchFamily="34" charset="0"/>
              </a:rPr>
              <a:t>Cookies</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206" y="1449658"/>
            <a:ext cx="2848849" cy="3006743"/>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Clr>
                <a:srgbClr val="FCD300"/>
              </a:buClr>
              <a:buNone/>
            </a:pP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Soorten cookies</a:t>
            </a:r>
          </a:p>
          <a:p>
            <a:pPr>
              <a:lnSpc>
                <a:spcPct val="110000"/>
              </a:lnSpc>
              <a:buClr>
                <a:srgbClr val="FCD300"/>
              </a:buCl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Functionele cookies</a:t>
            </a:r>
          </a:p>
          <a:p>
            <a:pPr>
              <a:lnSpc>
                <a:spcPct val="110000"/>
              </a:lnSpc>
              <a:buClr>
                <a:srgbClr val="FCD300"/>
              </a:buCl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Analytische cookies</a:t>
            </a:r>
          </a:p>
          <a:p>
            <a:pPr>
              <a:lnSpc>
                <a:spcPct val="110000"/>
              </a:lnSpc>
              <a:buClr>
                <a:srgbClr val="FCD300"/>
              </a:buCl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Tracking cookies</a:t>
            </a:r>
          </a:p>
          <a:p>
            <a:pPr>
              <a:lnSpc>
                <a:spcPct val="110000"/>
              </a:lnSpc>
              <a:buClr>
                <a:srgbClr val="FCD300"/>
              </a:buClr>
            </a:pP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0000"/>
              </a:lnSpc>
              <a:buClr>
                <a:srgbClr val="FCD300"/>
              </a:buClr>
              <a:buFont typeface="Wingdings" panose="05000000000000000000" pitchFamily="2" charset="2"/>
              <a:buChar char="Ø"/>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Cookies verwijderen</a:t>
            </a:r>
          </a:p>
          <a:p>
            <a:pPr>
              <a:lnSpc>
                <a:spcPct val="110000"/>
              </a:lnSpc>
              <a:buClr>
                <a:srgbClr val="FCD300"/>
              </a:buClr>
              <a:buFont typeface="Wingdings" panose="05000000000000000000" pitchFamily="2" charset="2"/>
              <a:buChar char="Ø"/>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Weiger jij cookies?</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812524" y="673731"/>
            <a:ext cx="45720" cy="92808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Afbeelding 3" descr="Afbeelding met tekst, tafel, computer, computer&#10;&#10;Automatisch gegenereerde beschrijving">
            <a:extLst>
              <a:ext uri="{FF2B5EF4-FFF2-40B4-BE49-F238E27FC236}">
                <a16:creationId xmlns:a16="http://schemas.microsoft.com/office/drawing/2014/main" id="{DFF9CF89-6E98-4AB6-91D3-93137E2BFFC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84704" y="0"/>
            <a:ext cx="5501640" cy="5143500"/>
          </a:xfrm>
          <a:prstGeom prst="rect">
            <a:avLst/>
          </a:prstGeom>
        </p:spPr>
      </p:pic>
      <p:pic>
        <p:nvPicPr>
          <p:cNvPr id="10" name="Picture 4">
            <a:extLst>
              <a:ext uri="{FF2B5EF4-FFF2-40B4-BE49-F238E27FC236}">
                <a16:creationId xmlns:a16="http://schemas.microsoft.com/office/drawing/2014/main" id="{A5F64364-4242-4972-8FC7-C342F4DF9B7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486081" y="4326889"/>
            <a:ext cx="556077" cy="5204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8830551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okie scripts - the locks on your virtual house">
            <a:extLst>
              <a:ext uri="{FF2B5EF4-FFF2-40B4-BE49-F238E27FC236}">
                <a16:creationId xmlns:a16="http://schemas.microsoft.com/office/drawing/2014/main" id="{B4E16408-7C4D-42EB-A158-705E15E2545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54309" y="1526846"/>
            <a:ext cx="5435374" cy="20898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kstvak 1">
            <a:extLst>
              <a:ext uri="{FF2B5EF4-FFF2-40B4-BE49-F238E27FC236}">
                <a16:creationId xmlns:a16="http://schemas.microsoft.com/office/drawing/2014/main" id="{3BE19A80-FB88-42F6-AF05-9E1839B945E4}"/>
              </a:ext>
            </a:extLst>
          </p:cNvPr>
          <p:cNvSpPr txBox="1"/>
          <p:nvPr/>
        </p:nvSpPr>
        <p:spPr>
          <a:xfrm>
            <a:off x="2453640" y="4003111"/>
            <a:ext cx="4386221" cy="507831"/>
          </a:xfrm>
          <a:prstGeom prst="rect">
            <a:avLst/>
          </a:prstGeom>
          <a:noFill/>
        </p:spPr>
        <p:txBody>
          <a:bodyPr wrap="square" rtlCol="0">
            <a:spAutoFit/>
          </a:bodyPr>
          <a:lstStyle/>
          <a:p>
            <a:pPr algn="ctr"/>
            <a:r>
              <a:rPr lang="nl-NL" sz="1350" dirty="0">
                <a:latin typeface="Open Sans" panose="020B0606030504020204" pitchFamily="34" charset="0"/>
                <a:ea typeface="Open Sans" panose="020B0606030504020204" pitchFamily="34" charset="0"/>
                <a:cs typeface="Open Sans" panose="020B0606030504020204" pitchFamily="34" charset="0"/>
              </a:rPr>
              <a:t>Als de gebruiker cookies voor marketing accepteert, dan gaat het script voor marketing cookies lopen.</a:t>
            </a:r>
          </a:p>
        </p:txBody>
      </p:sp>
      <p:sp>
        <p:nvSpPr>
          <p:cNvPr id="5" name="TextBox 4">
            <a:extLst>
              <a:ext uri="{FF2B5EF4-FFF2-40B4-BE49-F238E27FC236}">
                <a16:creationId xmlns:a16="http://schemas.microsoft.com/office/drawing/2014/main" id="{7BFC5C42-92F7-49E6-A34C-241D864885EA}"/>
              </a:ext>
            </a:extLst>
          </p:cNvPr>
          <p:cNvSpPr txBox="1"/>
          <p:nvPr/>
        </p:nvSpPr>
        <p:spPr>
          <a:xfrm>
            <a:off x="2784352" y="510786"/>
            <a:ext cx="3724796" cy="523220"/>
          </a:xfrm>
          <a:prstGeom prst="rect">
            <a:avLst/>
          </a:prstGeom>
          <a:noFill/>
        </p:spPr>
        <p:txBody>
          <a:bodyPr wrap="square" rtlCol="0">
            <a:spAutoFit/>
          </a:bodyPr>
          <a:lstStyle/>
          <a:p>
            <a:r>
              <a:rPr lang="nl-NL" sz="2800" dirty="0">
                <a:latin typeface="Bebas Neue Regular"/>
                <a:cs typeface="Open Sans" panose="020B0606030504020204" pitchFamily="34" charset="0"/>
              </a:rPr>
              <a:t>Hoe zien cookies er echt uit?</a:t>
            </a:r>
          </a:p>
        </p:txBody>
      </p:sp>
      <p:sp>
        <p:nvSpPr>
          <p:cNvPr id="6" name="Rectangle 15">
            <a:extLst>
              <a:ext uri="{FF2B5EF4-FFF2-40B4-BE49-F238E27FC236}">
                <a16:creationId xmlns:a16="http://schemas.microsoft.com/office/drawing/2014/main" id="{B15B558A-B1B3-4A43-B102-388337D1D3FF}"/>
              </a:ext>
            </a:extLst>
          </p:cNvPr>
          <p:cNvSpPr/>
          <p:nvPr/>
        </p:nvSpPr>
        <p:spPr>
          <a:xfrm rot="16200000" flipH="1">
            <a:off x="4549135" y="-736229"/>
            <a:ext cx="45720" cy="343472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6" descr="Het nieuwe Kasteel | Kasteel.gro | Digitale werkplaats Groningen 2019">
            <a:extLst>
              <a:ext uri="{FF2B5EF4-FFF2-40B4-BE49-F238E27FC236}">
                <a16:creationId xmlns:a16="http://schemas.microsoft.com/office/drawing/2014/main" id="{A06E2B28-EF29-4804-B829-686E17C5C71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A2204B6D-1400-46D6-9E6D-CCBE58C7FF79}"/>
              </a:ext>
            </a:extLst>
          </p:cNvPr>
          <p:cNvSpPr txBox="1"/>
          <p:nvPr/>
        </p:nvSpPr>
        <p:spPr>
          <a:xfrm>
            <a:off x="7310144" y="51509"/>
            <a:ext cx="1918922" cy="276999"/>
          </a:xfrm>
          <a:prstGeom prst="rect">
            <a:avLst/>
          </a:prstGeom>
          <a:noFill/>
        </p:spPr>
        <p:txBody>
          <a:bodyPr wrap="square" rtlCol="0">
            <a:spAutoFit/>
          </a:bodyPr>
          <a:lstStyle/>
          <a:p>
            <a:r>
              <a:rPr lang="nl-NL" sz="1200" b="1" dirty="0">
                <a:solidFill>
                  <a:srgbClr val="FCD300"/>
                </a:solidFill>
                <a:latin typeface="Open Sans"/>
                <a:cs typeface="Open Sans"/>
              </a:rPr>
              <a:t>Digitaal </a:t>
            </a:r>
            <a:r>
              <a:rPr lang="nl-NL" sz="1200" b="1" dirty="0">
                <a:latin typeface="Open Sans"/>
                <a:cs typeface="Open Sans"/>
              </a:rPr>
              <a:t>Burgerschap</a:t>
            </a:r>
          </a:p>
        </p:txBody>
      </p:sp>
    </p:spTree>
    <p:extLst>
      <p:ext uri="{BB962C8B-B14F-4D97-AF65-F5344CB8AC3E}">
        <p14:creationId xmlns:p14="http://schemas.microsoft.com/office/powerpoint/2010/main" val="76358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8496B0"/>
      </a:dk2>
      <a:lt2>
        <a:srgbClr val="E7E6E6"/>
      </a:lt2>
      <a:accent1>
        <a:srgbClr val="000000"/>
      </a:accent1>
      <a:accent2>
        <a:srgbClr val="ED7D31"/>
      </a:accent2>
      <a:accent3>
        <a:srgbClr val="A5A5A5"/>
      </a:accent3>
      <a:accent4>
        <a:srgbClr val="000000"/>
      </a:accent4>
      <a:accent5>
        <a:srgbClr val="000000"/>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axCatchAll xmlns="29155f51-7762-430c-9a21-f70f21876669" xsi:nil="true"/>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lcf76f155ced4ddcb4097134ff3c332f xmlns="90ed0bb7-21c4-4f64-a81e-213c1120bb52">
      <Terms xmlns="http://schemas.microsoft.com/office/infopath/2007/PartnerControls"/>
    </lcf76f155ced4ddcb4097134ff3c332f>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MediaLengthInSeconds xmlns="90ed0bb7-21c4-4f64-a81e-213c1120bb52" xsi:nil="true"/>
    <SharedWithUsers xmlns="29155f51-7762-430c-9a21-f70f21876669">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42" ma:contentTypeDescription="Een nieuw document maken." ma:contentTypeScope="" ma:versionID="e0c156fbc5f05f38d3c04746fa4d19bf">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5c960513d6de3497cf0077e4bf344601"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48" nillable="true" ma:displayName="Taxonomy Catch All Column" ma:hidden="true" ma:list="{d5a5f0b5-4120-4702-b09c-47725e8ef84b}" ma:internalName="TaxCatchAll" ma:showField="CatchAllData" ma:web="29155f51-7762-430c-9a21-f70f218766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A982BA0-A796-4D7D-845F-062FBCB973F8}">
  <ds:schemaRefs>
    <ds:schemaRef ds:uri="http://schemas.microsoft.com/sharepoint/v3/contenttype/forms"/>
  </ds:schemaRefs>
</ds:datastoreItem>
</file>

<file path=customXml/itemProps2.xml><?xml version="1.0" encoding="utf-8"?>
<ds:datastoreItem xmlns:ds="http://schemas.openxmlformats.org/officeDocument/2006/customXml" ds:itemID="{5FAE1D13-1331-49E7-BE68-C06003A811F6}">
  <ds:schemaRefs>
    <ds:schemaRef ds:uri="29155f51-7762-430c-9a21-f70f21876669"/>
    <ds:schemaRef ds:uri="http://purl.org/dc/elements/1.1/"/>
    <ds:schemaRef ds:uri="90ed0bb7-21c4-4f64-a81e-213c1120bb52"/>
    <ds:schemaRef ds:uri="http://purl.org/dc/terms/"/>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709340FC-A195-45D1-88CD-4F4969E76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3702</TotalTime>
  <Words>1937</Words>
  <Application>Microsoft Office PowerPoint</Application>
  <PresentationFormat>Diavoorstelling (16:9)</PresentationFormat>
  <Paragraphs>216</Paragraphs>
  <Slides>18</Slides>
  <Notes>18</Notes>
  <HiddenSlides>0</HiddenSlides>
  <MMClips>0</MMClips>
  <ScaleCrop>false</ScaleCrop>
  <HeadingPairs>
    <vt:vector size="6" baseType="variant">
      <vt:variant>
        <vt:lpstr>Gebruikte lettertypen</vt:lpstr>
      </vt:variant>
      <vt:variant>
        <vt:i4>10</vt:i4>
      </vt:variant>
      <vt:variant>
        <vt:lpstr>Thema</vt:lpstr>
      </vt:variant>
      <vt:variant>
        <vt:i4>1</vt:i4>
      </vt:variant>
      <vt:variant>
        <vt:lpstr>Diatitels</vt:lpstr>
      </vt:variant>
      <vt:variant>
        <vt:i4>18</vt:i4>
      </vt:variant>
    </vt:vector>
  </HeadingPairs>
  <TitlesOfParts>
    <vt:vector size="29" baseType="lpstr">
      <vt:lpstr>Arial</vt:lpstr>
      <vt:lpstr>Bebas Neue</vt:lpstr>
      <vt:lpstr>Bebas Neue Book</vt:lpstr>
      <vt:lpstr>Bebas Neue Regular</vt:lpstr>
      <vt:lpstr>Calibri</vt:lpstr>
      <vt:lpstr>Montserrat</vt:lpstr>
      <vt:lpstr>Open Sans</vt:lpstr>
      <vt:lpstr>Open Sans Light</vt:lpstr>
      <vt:lpstr>Wingdings</vt:lpstr>
      <vt:lpstr>Wingdings 2</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Tip: Privé browsen?</vt:lpstr>
      <vt:lpstr>PowerPoint-presentatie</vt:lpstr>
      <vt:lpstr>PowerPoint-presentatie</vt:lpstr>
      <vt:lpstr>PowerPoint-presentatie</vt:lpstr>
    </vt:vector>
  </TitlesOfParts>
  <Company>sundaylab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Presley Ouwerkerk</cp:lastModifiedBy>
  <cp:revision>194</cp:revision>
  <dcterms:created xsi:type="dcterms:W3CDTF">2018-07-19T01:14:27Z</dcterms:created>
  <dcterms:modified xsi:type="dcterms:W3CDTF">2023-01-17T13:34:59Z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y fmtid="{D5CDD505-2E9C-101B-9397-08002B2CF9AE}" pid="3" name="MediaServiceImageTags">
    <vt:lpwstr/>
  </property>
</Properties>
</file>